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8" r:id="rId1"/>
  </p:sldMasterIdLst>
  <p:notesMasterIdLst>
    <p:notesMasterId r:id="rId15"/>
  </p:notesMasterIdLst>
  <p:sldIdLst>
    <p:sldId id="256" r:id="rId2"/>
    <p:sldId id="257" r:id="rId3"/>
    <p:sldId id="260" r:id="rId4"/>
    <p:sldId id="261" r:id="rId5"/>
    <p:sldId id="262" r:id="rId6"/>
    <p:sldId id="284" r:id="rId7"/>
    <p:sldId id="285" r:id="rId8"/>
    <p:sldId id="286" r:id="rId9"/>
    <p:sldId id="287" r:id="rId10"/>
    <p:sldId id="288" r:id="rId11"/>
    <p:sldId id="263" r:id="rId12"/>
    <p:sldId id="281" r:id="rId13"/>
    <p:sldId id="264" r:id="rId14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8C3F01-B6E7-473E-939D-5A74FA1EA906}" type="datetimeFigureOut">
              <a:rPr lang="sr-Latn-RS" smtClean="0"/>
              <a:t>31.8.2016.</a:t>
            </a:fld>
            <a:endParaRPr lang="sr-Latn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31D2F2-B61F-430C-A4DF-28429934B2FF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215348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1D2F2-B61F-430C-A4DF-28429934B2FF}" type="slidenum">
              <a:rPr lang="sr-Latn-RS" smtClean="0"/>
              <a:t>11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750156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23B06D1F-5759-484E-8613-A617220933D4}" type="datetimeFigureOut">
              <a:rPr lang="sr-Latn-RS" smtClean="0"/>
              <a:t>31.8.2016.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00B667B6-12EB-4465-9ECC-1E5A258E0953}" type="slidenum">
              <a:rPr lang="sr-Latn-RS" smtClean="0"/>
              <a:t>‹#›</a:t>
            </a:fld>
            <a:endParaRPr lang="sr-Latn-RS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546415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6D1F-5759-484E-8613-A617220933D4}" type="datetimeFigureOut">
              <a:rPr lang="sr-Latn-RS" smtClean="0"/>
              <a:t>31.8.2016.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667B6-12EB-4465-9ECC-1E5A258E095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756848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6D1F-5759-484E-8613-A617220933D4}" type="datetimeFigureOut">
              <a:rPr lang="sr-Latn-RS" smtClean="0"/>
              <a:t>31.8.2016.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667B6-12EB-4465-9ECC-1E5A258E095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397618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6D1F-5759-484E-8613-A617220933D4}" type="datetimeFigureOut">
              <a:rPr lang="sr-Latn-RS" smtClean="0"/>
              <a:t>31.8.2016.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667B6-12EB-4465-9ECC-1E5A258E095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29607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6D1F-5759-484E-8613-A617220933D4}" type="datetimeFigureOut">
              <a:rPr lang="sr-Latn-RS" smtClean="0"/>
              <a:t>31.8.2016.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667B6-12EB-4465-9ECC-1E5A258E095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659527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6D1F-5759-484E-8613-A617220933D4}" type="datetimeFigureOut">
              <a:rPr lang="sr-Latn-RS" smtClean="0"/>
              <a:t>31.8.2016.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667B6-12EB-4465-9ECC-1E5A258E095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605959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6D1F-5759-484E-8613-A617220933D4}" type="datetimeFigureOut">
              <a:rPr lang="sr-Latn-RS" smtClean="0"/>
              <a:t>31.8.2016.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667B6-12EB-4465-9ECC-1E5A258E095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00635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6D1F-5759-484E-8613-A617220933D4}" type="datetimeFigureOut">
              <a:rPr lang="sr-Latn-RS" smtClean="0"/>
              <a:t>31.8.2016.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667B6-12EB-4465-9ECC-1E5A258E095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1672557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6D1F-5759-484E-8613-A617220933D4}" type="datetimeFigureOut">
              <a:rPr lang="sr-Latn-RS" smtClean="0"/>
              <a:t>31.8.2016.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667B6-12EB-4465-9ECC-1E5A258E095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560629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fld id="{23B06D1F-5759-484E-8613-A617220933D4}" type="datetimeFigureOut">
              <a:rPr lang="sr-Latn-RS" smtClean="0"/>
              <a:t>31.8.2016.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00B667B6-12EB-4465-9ECC-1E5A258E095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213358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6D1F-5759-484E-8613-A617220933D4}" type="datetimeFigureOut">
              <a:rPr lang="sr-Latn-RS" smtClean="0"/>
              <a:t>31.8.2016.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00B667B6-12EB-4465-9ECC-1E5A258E095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073715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6D1F-5759-484E-8613-A617220933D4}" type="datetimeFigureOut">
              <a:rPr lang="sr-Latn-RS" smtClean="0"/>
              <a:t>31.8.2016.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667B6-12EB-4465-9ECC-1E5A258E095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293827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6D1F-5759-484E-8613-A617220933D4}" type="datetimeFigureOut">
              <a:rPr lang="sr-Latn-RS" smtClean="0"/>
              <a:t>31.8.2016.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667B6-12EB-4465-9ECC-1E5A258E095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705599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6D1F-5759-484E-8613-A617220933D4}" type="datetimeFigureOut">
              <a:rPr lang="sr-Latn-RS" smtClean="0"/>
              <a:t>31.8.2016.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667B6-12EB-4465-9ECC-1E5A258E095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659040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6D1F-5759-484E-8613-A617220933D4}" type="datetimeFigureOut">
              <a:rPr lang="sr-Latn-RS" smtClean="0"/>
              <a:t>31.8.2016.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667B6-12EB-4465-9ECC-1E5A258E095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527761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6D1F-5759-484E-8613-A617220933D4}" type="datetimeFigureOut">
              <a:rPr lang="sr-Latn-RS" smtClean="0"/>
              <a:t>31.8.2016.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667B6-12EB-4465-9ECC-1E5A258E095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396765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06D1F-5759-484E-8613-A617220933D4}" type="datetimeFigureOut">
              <a:rPr lang="sr-Latn-RS" smtClean="0"/>
              <a:t>31.8.2016.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667B6-12EB-4465-9ECC-1E5A258E095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1093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3B06D1F-5759-484E-8613-A617220933D4}" type="datetimeFigureOut">
              <a:rPr lang="sr-Latn-RS" smtClean="0"/>
              <a:t>31.8.2016.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0B667B6-12EB-4465-9ECC-1E5A258E0953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617683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  <p:sldLayoutId id="21474838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cid:image001.jpg@01D1D380.F62094A0" TargetMode="Externa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4" y="2420888"/>
            <a:ext cx="6947127" cy="1261699"/>
          </a:xfrm>
        </p:spPr>
        <p:txBody>
          <a:bodyPr>
            <a:normAutofit/>
          </a:bodyPr>
          <a:lstStyle/>
          <a:p>
            <a:r>
              <a:rPr lang="sr-Latn-RS" sz="32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EVROPSKI STANDARD INFORMATIČKIH KOMPETENCIJA</a:t>
            </a:r>
            <a:endParaRPr lang="sr-Latn-RS" sz="32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40152" y="3682587"/>
            <a:ext cx="2746649" cy="322477"/>
          </a:xfrm>
        </p:spPr>
        <p:txBody>
          <a:bodyPr>
            <a:noAutofit/>
          </a:bodyPr>
          <a:lstStyle/>
          <a:p>
            <a:pPr algn="r"/>
            <a:r>
              <a:rPr lang="sr-Latn-RS" dirty="0" smtClean="0"/>
              <a:t>Prof. dr </a:t>
            </a:r>
            <a:r>
              <a:rPr lang="sr-Latn-RS" dirty="0" err="1" smtClean="0"/>
              <a:t>Danimir</a:t>
            </a:r>
            <a:r>
              <a:rPr lang="sr-Latn-RS" dirty="0" smtClean="0"/>
              <a:t> Mandić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6444208" y="3933056"/>
            <a:ext cx="2242593" cy="32247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sr-Latn-RS" dirty="0"/>
              <a:t>Miroslava Ristić</a:t>
            </a:r>
          </a:p>
        </p:txBody>
      </p:sp>
    </p:spTree>
    <p:extLst>
      <p:ext uri="{BB962C8B-B14F-4D97-AF65-F5344CB8AC3E}">
        <p14:creationId xmlns:p14="http://schemas.microsoft.com/office/powerpoint/2010/main" val="128382423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61" y="1640535"/>
            <a:ext cx="3638839" cy="2376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Korisnik\Desktop\sesta generacija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999" y="1640789"/>
            <a:ext cx="4190754" cy="2384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5" descr="http://wordpress.emotiv.com/wp-content/uploads/2016/01/emotiv_epoc_01.jpg"/>
          <p:cNvPicPr/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789" y="4232824"/>
            <a:ext cx="3836422" cy="24365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331640" y="188640"/>
            <a:ext cx="6252303" cy="77809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sr-Latn-RS" sz="2400" b="1" dirty="0">
                <a:latin typeface="Arial" panose="020B0604020202020204" pitchFamily="34" charset="0"/>
                <a:cs typeface="Arial" panose="020B0604020202020204" pitchFamily="34" charset="0"/>
              </a:rPr>
              <a:t>Šesta generacija (</a:t>
            </a:r>
            <a:r>
              <a:rPr lang="sr-Latn-R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neurokompjuteri</a:t>
            </a:r>
            <a:r>
              <a:rPr lang="sr-Latn-RS" sz="2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6733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320976"/>
            <a:ext cx="6227534" cy="3934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>
            <a:hlinkClick r:id="rId4" action="ppaction://hlinksldjump"/>
          </p:cNvPr>
          <p:cNvSpPr/>
          <p:nvPr/>
        </p:nvSpPr>
        <p:spPr>
          <a:xfrm>
            <a:off x="6683843" y="5437140"/>
            <a:ext cx="1800200" cy="850892"/>
          </a:xfrm>
          <a:prstGeom prst="rightArrow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 smtClean="0">
                <a:solidFill>
                  <a:schemeClr val="bg1"/>
                </a:solidFill>
              </a:rPr>
              <a:t>Pusti video</a:t>
            </a:r>
            <a:endParaRPr lang="sr-Latn-RS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331640" y="188640"/>
            <a:ext cx="6252303" cy="77809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sr-Latn-RS" sz="2400" b="1" dirty="0">
                <a:latin typeface="Arial" panose="020B0604020202020204" pitchFamily="34" charset="0"/>
                <a:cs typeface="Arial" panose="020B0604020202020204" pitchFamily="34" charset="0"/>
              </a:rPr>
              <a:t>Struktura mikroračunara</a:t>
            </a:r>
          </a:p>
        </p:txBody>
      </p:sp>
      <p:sp>
        <p:nvSpPr>
          <p:cNvPr id="4" name="Rectangle 3"/>
          <p:cNvSpPr/>
          <p:nvPr/>
        </p:nvSpPr>
        <p:spPr>
          <a:xfrm>
            <a:off x="3203848" y="5277274"/>
            <a:ext cx="3249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sr-Latn-RS" dirty="0">
                <a:latin typeface="Arial" panose="020B0604020202020204" pitchFamily="34" charset="0"/>
                <a:cs typeface="Arial" panose="020B0604020202020204" pitchFamily="34" charset="0"/>
              </a:rPr>
              <a:t>Matična ploča i mikroprocesor</a:t>
            </a:r>
          </a:p>
        </p:txBody>
      </p:sp>
    </p:spTree>
    <p:extLst>
      <p:ext uri="{BB962C8B-B14F-4D97-AF65-F5344CB8AC3E}">
        <p14:creationId xmlns:p14="http://schemas.microsoft.com/office/powerpoint/2010/main" val="11806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ft Arrow 6">
            <a:hlinkClick r:id="rId4" action="ppaction://hlinksldjump"/>
          </p:cNvPr>
          <p:cNvSpPr/>
          <p:nvPr/>
        </p:nvSpPr>
        <p:spPr>
          <a:xfrm>
            <a:off x="7164288" y="5949280"/>
            <a:ext cx="1584176" cy="720080"/>
          </a:xfrm>
          <a:prstGeom prst="leftArrow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>
                <a:solidFill>
                  <a:schemeClr val="bg1"/>
                </a:solidFill>
              </a:rPr>
              <a:t>nazad</a:t>
            </a:r>
          </a:p>
        </p:txBody>
      </p:sp>
      <p:pic>
        <p:nvPicPr>
          <p:cNvPr id="2" name="motherboar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7635" y="332655"/>
            <a:ext cx="7296813" cy="547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03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31640" y="188640"/>
            <a:ext cx="6252303" cy="77809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sr-Latn-RS" sz="2400" b="1" dirty="0">
                <a:latin typeface="Arial" panose="020B0604020202020204" pitchFamily="34" charset="0"/>
                <a:cs typeface="Arial" panose="020B0604020202020204" pitchFamily="34" charset="0"/>
              </a:rPr>
              <a:t>Delovi matične ploče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97" y="1516137"/>
            <a:ext cx="8100203" cy="4001095"/>
          </a:xfrm>
          <a:prstGeom prst="rect">
            <a:avLst/>
          </a:prstGeom>
        </p:spPr>
        <p:txBody>
          <a:bodyPr wrap="square" lIns="0" tIns="0" rIns="90000" bIns="0">
            <a:spAutoFit/>
          </a:bodyPr>
          <a:lstStyle/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Podnožje ili slot za </a:t>
            </a:r>
            <a:r>
              <a:rPr lang="sr-Latn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procesor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sr-Latn-R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Skup čipova (</a:t>
            </a:r>
            <a:r>
              <a:rPr lang="sr-Latn-RS" sz="2000" dirty="0" err="1">
                <a:latin typeface="Arial" panose="020B0604020202020204" pitchFamily="34" charset="0"/>
                <a:cs typeface="Arial" panose="020B0604020202020204" pitchFamily="34" charset="0"/>
              </a:rPr>
              <a:t>North</a:t>
            </a:r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sr-Latn-RS" sz="2000" dirty="0" err="1">
                <a:latin typeface="Arial" panose="020B0604020202020204" pitchFamily="34" charset="0"/>
                <a:cs typeface="Arial" panose="020B0604020202020204" pitchFamily="34" charset="0"/>
              </a:rPr>
              <a:t>South</a:t>
            </a:r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RS" sz="2000" dirty="0" err="1">
                <a:latin typeface="Arial" panose="020B0604020202020204" pitchFamily="34" charset="0"/>
                <a:cs typeface="Arial" panose="020B0604020202020204" pitchFamily="34" charset="0"/>
              </a:rPr>
              <a:t>Bridge</a:t>
            </a:r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 ili čvorišta za memoriju i U/I kontroler</a:t>
            </a:r>
            <a:r>
              <a:rPr lang="sr-Latn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sr-Latn-R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Super U/I </a:t>
            </a:r>
            <a:r>
              <a:rPr lang="sr-Latn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čip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sr-Latn-R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ROM BIOS (Fleš ROM/</a:t>
            </a:r>
            <a:r>
              <a:rPr lang="sr-Latn-RS" sz="2000" dirty="0" err="1">
                <a:latin typeface="Arial" panose="020B0604020202020204" pitchFamily="34" charset="0"/>
                <a:cs typeface="Arial" panose="020B0604020202020204" pitchFamily="34" charset="0"/>
              </a:rPr>
              <a:t>firmver</a:t>
            </a:r>
            <a:r>
              <a:rPr lang="sr-Latn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sr-Latn-R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Podnožja sa SIMM/DIMM/RIMM(RAM memoriju</a:t>
            </a:r>
            <a:r>
              <a:rPr lang="sr-Latn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sr-Latn-R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Slotove magistrala (ISA/PCI/AGP</a:t>
            </a:r>
            <a:r>
              <a:rPr lang="sr-Latn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sr-Latn-R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Naponski regulator napajanja za centralnu procesorsku </a:t>
            </a:r>
            <a:r>
              <a:rPr lang="sr-Latn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jedinicu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sr-Latn-R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Bateriju</a:t>
            </a:r>
          </a:p>
        </p:txBody>
      </p:sp>
    </p:spTree>
    <p:extLst>
      <p:ext uri="{BB962C8B-B14F-4D97-AF65-F5344CB8AC3E}">
        <p14:creationId xmlns:p14="http://schemas.microsoft.com/office/powerpoint/2010/main" val="26086699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132110"/>
            <a:ext cx="7704667" cy="631370"/>
          </a:xfrm>
        </p:spPr>
        <p:txBody>
          <a:bodyPr>
            <a:normAutofit/>
          </a:bodyPr>
          <a:lstStyle/>
          <a:p>
            <a:r>
              <a:rPr lang="sr-Latn-RS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Osnovne definicije</a:t>
            </a:r>
          </a:p>
        </p:txBody>
      </p:sp>
      <p:sp>
        <p:nvSpPr>
          <p:cNvPr id="5" name="Rectangle 4"/>
          <p:cNvSpPr/>
          <p:nvPr/>
        </p:nvSpPr>
        <p:spPr>
          <a:xfrm>
            <a:off x="1331829" y="1368345"/>
            <a:ext cx="7272619" cy="4508927"/>
          </a:xfrm>
          <a:prstGeom prst="rect">
            <a:avLst/>
          </a:prstGeom>
        </p:spPr>
        <p:txBody>
          <a:bodyPr wrap="square" lIns="0" tIns="0" rIns="90000" bIns="0">
            <a:spAutoFit/>
          </a:bodyPr>
          <a:lstStyle/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Reč informatika (</a:t>
            </a:r>
            <a:r>
              <a:rPr lang="sr-Latn-RS" sz="2000" dirty="0" err="1">
                <a:latin typeface="Arial" panose="020B0604020202020204" pitchFamily="34" charset="0"/>
                <a:cs typeface="Arial" panose="020B0604020202020204" pitchFamily="34" charset="0"/>
              </a:rPr>
              <a:t>informatique</a:t>
            </a:r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) je nastala konstrukcijom dve francuske reči INFORMATION I AUTOMATIQUE koje je spojio francuski inženjer Filip Drajfus (1962</a:t>
            </a:r>
            <a:r>
              <a:rPr lang="sr-Latn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sr-Latn-RS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sr-Latn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Pod </a:t>
            </a:r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informatikom se podrazumeva nauka koja se bavi prikupljanjem, prenosom, obradom, skladištenjem podataka i korišćenjem informacija</a:t>
            </a:r>
            <a:r>
              <a:rPr lang="sr-Latn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sr-Latn-R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sr-Latn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Multimedija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sr-Latn-R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sr-Latn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Virtuelna realnost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sr-Latn-R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sr-Latn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Informacija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sr-Latn-R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sr-Latn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Komunikacija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sr-Latn-R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sr-Latn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Podaci</a:t>
            </a:r>
            <a:endParaRPr lang="sr-Latn-R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8156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87813" y="2060848"/>
            <a:ext cx="7704667" cy="33328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Latn-R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Strukturu informacionog </a:t>
            </a:r>
            <a:r>
              <a:rPr lang="sr-Latn-R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sisitema</a:t>
            </a:r>
            <a:r>
              <a:rPr lang="sr-Latn-R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čine:</a:t>
            </a:r>
          </a:p>
          <a:p>
            <a:pPr marL="514350" indent="-514350">
              <a:buFont typeface="+mj-lt"/>
              <a:buAutoNum type="arabicPeriod"/>
            </a:pPr>
            <a:r>
              <a:rPr lang="sr-Latn-RS" sz="2000" dirty="0" smtClean="0"/>
              <a:t>HARDWARE (hardver)</a:t>
            </a:r>
          </a:p>
          <a:p>
            <a:pPr marL="514350" indent="-514350">
              <a:buFont typeface="+mj-lt"/>
              <a:buAutoNum type="arabicPeriod"/>
            </a:pPr>
            <a:r>
              <a:rPr lang="sr-Latn-RS" sz="2000" dirty="0" smtClean="0"/>
              <a:t>SOFTWARE (softver)</a:t>
            </a:r>
          </a:p>
          <a:p>
            <a:pPr marL="514350" indent="-514350">
              <a:buFont typeface="+mj-lt"/>
              <a:buAutoNum type="arabicPeriod"/>
            </a:pPr>
            <a:r>
              <a:rPr lang="sr-Latn-RS" sz="2000" dirty="0" smtClean="0"/>
              <a:t>LI FEWARE (kadrovi)</a:t>
            </a:r>
          </a:p>
          <a:p>
            <a:pPr marL="514350" indent="-514350">
              <a:buFont typeface="+mj-lt"/>
              <a:buAutoNum type="arabicPeriod"/>
            </a:pPr>
            <a:r>
              <a:rPr lang="sr-Latn-RS" sz="2000" dirty="0" smtClean="0"/>
              <a:t>ORGWARE (organizacija)</a:t>
            </a:r>
          </a:p>
          <a:p>
            <a:pPr marL="514350" indent="-514350">
              <a:buFont typeface="+mj-lt"/>
              <a:buAutoNum type="arabicPeriod"/>
            </a:pPr>
            <a:r>
              <a:rPr lang="sr-Latn-RS" sz="2000" dirty="0" smtClean="0"/>
              <a:t>NETWARE (računarske mreže)</a:t>
            </a:r>
          </a:p>
          <a:p>
            <a:pPr marL="514350" indent="-514350">
              <a:buFont typeface="+mj-lt"/>
              <a:buAutoNum type="arabicPeriod"/>
            </a:pPr>
            <a:r>
              <a:rPr lang="sr-Latn-RS" sz="2000" dirty="0" smtClean="0"/>
              <a:t>DATA (informacije)</a:t>
            </a:r>
            <a:endParaRPr lang="sr-Latn-RS" sz="20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71600" y="349358"/>
            <a:ext cx="7704667" cy="77538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r-Latn-RS" sz="28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sr-Latn-RS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Pojam i struktura </a:t>
            </a:r>
            <a:r>
              <a:rPr lang="sr-Latn-RS" sz="28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informacionog</a:t>
            </a:r>
          </a:p>
          <a:p>
            <a:r>
              <a:rPr lang="sr-Latn-RS" sz="28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</a:t>
            </a:r>
            <a:r>
              <a:rPr lang="sr-Latn-RS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definicije</a:t>
            </a:r>
          </a:p>
        </p:txBody>
      </p:sp>
    </p:spTree>
    <p:extLst>
      <p:ext uri="{BB962C8B-B14F-4D97-AF65-F5344CB8AC3E}">
        <p14:creationId xmlns:p14="http://schemas.microsoft.com/office/powerpoint/2010/main" val="403698967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692696"/>
            <a:ext cx="6336704" cy="5472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181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6252303" cy="778098"/>
          </a:xfrm>
        </p:spPr>
        <p:txBody>
          <a:bodyPr>
            <a:noAutofit/>
          </a:bodyPr>
          <a:lstStyle/>
          <a:p>
            <a:pPr algn="l"/>
            <a:r>
              <a:rPr lang="sr-Latn-R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Hardverski </a:t>
            </a:r>
            <a:r>
              <a:rPr lang="sr-Latn-RS" sz="2400" b="1" dirty="0">
                <a:latin typeface="Arial" panose="020B0604020202020204" pitchFamily="34" charset="0"/>
                <a:cs typeface="Arial" panose="020B0604020202020204" pitchFamily="34" charset="0"/>
              </a:rPr>
              <a:t>resursi</a:t>
            </a:r>
            <a:br>
              <a:rPr lang="sr-Latn-R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Latn-RS" sz="2400" b="1" dirty="0">
                <a:latin typeface="Arial" panose="020B0604020202020204" pitchFamily="34" charset="0"/>
                <a:cs typeface="Arial" panose="020B0604020202020204" pitchFamily="34" charset="0"/>
              </a:rPr>
              <a:t>Prva generacija (1951-1958</a:t>
            </a:r>
            <a:r>
              <a:rPr lang="sr-Latn-R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r-Latn-R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848" y="1600201"/>
            <a:ext cx="6252303" cy="4349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4132134" y="5992690"/>
            <a:ext cx="879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r-Latn-RS" b="1" dirty="0" smtClean="0"/>
              <a:t>ENIAC</a:t>
            </a:r>
            <a:r>
              <a:rPr lang="sr-Latn-R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16752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282203"/>
            <a:ext cx="4752528" cy="3359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://www.gimnazija-paracin.edu.rs/images/stories/Fotografije/Istorijat/tranzist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852936"/>
            <a:ext cx="2224668" cy="1978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00345" y="4869160"/>
            <a:ext cx="12312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b="1" dirty="0"/>
              <a:t>Tranzistor </a:t>
            </a:r>
          </a:p>
        </p:txBody>
      </p:sp>
      <p:sp>
        <p:nvSpPr>
          <p:cNvPr id="6" name="Rectangle 5"/>
          <p:cNvSpPr/>
          <p:nvPr/>
        </p:nvSpPr>
        <p:spPr>
          <a:xfrm>
            <a:off x="5873378" y="5733256"/>
            <a:ext cx="1141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b="1" dirty="0"/>
              <a:t>IBM 1401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331640" y="188640"/>
            <a:ext cx="6252303" cy="77809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sr-Latn-RS" sz="2400" b="1" dirty="0">
                <a:latin typeface="Arial" panose="020B0604020202020204" pitchFamily="34" charset="0"/>
                <a:cs typeface="Arial" panose="020B0604020202020204" pitchFamily="34" charset="0"/>
              </a:rPr>
              <a:t>Druga generacija (1959-1963</a:t>
            </a:r>
            <a:r>
              <a:rPr lang="sr-Latn-R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r-Latn-R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11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88397" y="324433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dirty="0"/>
              <a:t>.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331640" y="188640"/>
            <a:ext cx="6252303" cy="77809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sr-Latn-RS" sz="2400" b="1" dirty="0">
                <a:latin typeface="Arial" panose="020B0604020202020204" pitchFamily="34" charset="0"/>
                <a:cs typeface="Arial" panose="020B0604020202020204" pitchFamily="34" charset="0"/>
              </a:rPr>
              <a:t>Treća generacija (1964-1970)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47665" y="4869160"/>
            <a:ext cx="2040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b="1" dirty="0" smtClean="0"/>
              <a:t>Integrisano kolo</a:t>
            </a:r>
            <a:endParaRPr lang="sr-Latn-RS" b="1" dirty="0"/>
          </a:p>
        </p:txBody>
      </p:sp>
      <p:sp>
        <p:nvSpPr>
          <p:cNvPr id="14" name="Rectangle 13"/>
          <p:cNvSpPr/>
          <p:nvPr/>
        </p:nvSpPr>
        <p:spPr>
          <a:xfrm>
            <a:off x="6084168" y="5623710"/>
            <a:ext cx="989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b="1" dirty="0"/>
              <a:t>IBM </a:t>
            </a:r>
            <a:r>
              <a:rPr lang="sr-Latn-RS" b="1" dirty="0" smtClean="0"/>
              <a:t>360</a:t>
            </a:r>
            <a:endParaRPr lang="sr-Latn-RS" b="1" dirty="0"/>
          </a:p>
        </p:txBody>
      </p:sp>
      <p:pic>
        <p:nvPicPr>
          <p:cNvPr id="1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3" y="2229545"/>
            <a:ext cx="4910323" cy="3359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 descr="C:\Users\Korisnik\Desktop\integrisano kolo treca generacij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654" y="2807148"/>
            <a:ext cx="2225371" cy="1990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47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05194" y="5424449"/>
            <a:ext cx="17027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dirty="0"/>
              <a:t>Mikroprocesor</a:t>
            </a:r>
          </a:p>
        </p:txBody>
      </p:sp>
      <p:sp>
        <p:nvSpPr>
          <p:cNvPr id="6" name="Rectangle 5"/>
          <p:cNvSpPr/>
          <p:nvPr/>
        </p:nvSpPr>
        <p:spPr>
          <a:xfrm>
            <a:off x="5508104" y="5424449"/>
            <a:ext cx="2117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dirty="0"/>
              <a:t>Savremeni računar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331640" y="188640"/>
            <a:ext cx="6252303" cy="77809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sr-Latn-RS" sz="2400" b="1" dirty="0">
                <a:latin typeface="Arial" panose="020B0604020202020204" pitchFamily="34" charset="0"/>
                <a:cs typeface="Arial" panose="020B0604020202020204" pitchFamily="34" charset="0"/>
              </a:rPr>
              <a:t>Četvrta generacija (1971-1987)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348880"/>
            <a:ext cx="5024597" cy="29477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348880"/>
            <a:ext cx="3168352" cy="294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4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331640" y="188640"/>
            <a:ext cx="6252303" cy="77809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sr-Latn-R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Peta </a:t>
            </a:r>
            <a:r>
              <a:rPr lang="sr-Latn-RS" sz="2400" b="1" dirty="0">
                <a:latin typeface="Arial" panose="020B0604020202020204" pitchFamily="34" charset="0"/>
                <a:cs typeface="Arial" panose="020B0604020202020204" pitchFamily="34" charset="0"/>
              </a:rPr>
              <a:t>generacija (</a:t>
            </a:r>
            <a:r>
              <a:rPr lang="sr-Latn-R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1990-god)</a:t>
            </a:r>
            <a:endParaRPr lang="sr-Latn-R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340768"/>
            <a:ext cx="6812602" cy="481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9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3075</TotalTime>
  <Words>201</Words>
  <Application>Microsoft Office PowerPoint</Application>
  <PresentationFormat>On-screen Show (4:3)</PresentationFormat>
  <Paragraphs>61</Paragraphs>
  <Slides>13</Slides>
  <Notes>1</Notes>
  <HiddenSlides>1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Parallax</vt:lpstr>
      <vt:lpstr>EVROPSKI STANDARD INFORMATIČKIH KOMPETENCIJA</vt:lpstr>
      <vt:lpstr>1. Osnovne definicije</vt:lpstr>
      <vt:lpstr>PowerPoint Presentation</vt:lpstr>
      <vt:lpstr>PowerPoint Presentation</vt:lpstr>
      <vt:lpstr>Hardverski resursi Prva generacija (1951-1958)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Korisnik</dc:creator>
  <cp:lastModifiedBy>Ana Ivanović</cp:lastModifiedBy>
  <cp:revision>140</cp:revision>
  <dcterms:created xsi:type="dcterms:W3CDTF">2016-06-28T08:13:07Z</dcterms:created>
  <dcterms:modified xsi:type="dcterms:W3CDTF">2016-08-31T13:18:28Z</dcterms:modified>
</cp:coreProperties>
</file>