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9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2" r:id="rId25"/>
    <p:sldId id="281" r:id="rId26"/>
    <p:sldId id="283" r:id="rId27"/>
    <p:sldId id="284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F01D3018-4DC0-48A3-9567-7FCD7C13FF90}" type="datetimeFigureOut">
              <a:rPr lang="sr-Latn-RS" smtClean="0"/>
              <a:t>15.9.2016.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42FD1806-F510-44D6-9C8F-01440EEACBD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0926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3018-4DC0-48A3-9567-7FCD7C13FF90}" type="datetimeFigureOut">
              <a:rPr lang="sr-Latn-RS" smtClean="0"/>
              <a:t>15.9.2016.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1806-F510-44D6-9C8F-01440EEACBD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9610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3018-4DC0-48A3-9567-7FCD7C13FF90}" type="datetimeFigureOut">
              <a:rPr lang="sr-Latn-RS" smtClean="0"/>
              <a:t>15.9.2016.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1806-F510-44D6-9C8F-01440EEACBD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375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3018-4DC0-48A3-9567-7FCD7C13FF90}" type="datetimeFigureOut">
              <a:rPr lang="sr-Latn-RS" smtClean="0"/>
              <a:t>15.9.2016.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1806-F510-44D6-9C8F-01440EEACBD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373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3018-4DC0-48A3-9567-7FCD7C13FF90}" type="datetimeFigureOut">
              <a:rPr lang="sr-Latn-RS" smtClean="0"/>
              <a:t>15.9.2016.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1806-F510-44D6-9C8F-01440EEACBD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2178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3018-4DC0-48A3-9567-7FCD7C13FF90}" type="datetimeFigureOut">
              <a:rPr lang="sr-Latn-RS" smtClean="0"/>
              <a:t>15.9.2016.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1806-F510-44D6-9C8F-01440EEACBD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00606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3018-4DC0-48A3-9567-7FCD7C13FF90}" type="datetimeFigureOut">
              <a:rPr lang="sr-Latn-RS" smtClean="0"/>
              <a:t>15.9.2016.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1806-F510-44D6-9C8F-01440EEACBD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73755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3018-4DC0-48A3-9567-7FCD7C13FF90}" type="datetimeFigureOut">
              <a:rPr lang="sr-Latn-RS" smtClean="0"/>
              <a:t>15.9.2016.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1806-F510-44D6-9C8F-01440EEACBD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46702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3018-4DC0-48A3-9567-7FCD7C13FF90}" type="datetimeFigureOut">
              <a:rPr lang="sr-Latn-RS" smtClean="0"/>
              <a:t>15.9.2016.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1806-F510-44D6-9C8F-01440EEACBD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4422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F01D3018-4DC0-48A3-9567-7FCD7C13FF90}" type="datetimeFigureOut">
              <a:rPr lang="sr-Latn-RS" smtClean="0"/>
              <a:t>15.9.2016.</a:t>
            </a:fld>
            <a:endParaRPr lang="sr-Latn-R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42FD1806-F510-44D6-9C8F-01440EEACBD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5518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3018-4DC0-48A3-9567-7FCD7C13FF90}" type="datetimeFigureOut">
              <a:rPr lang="sr-Latn-RS" smtClean="0"/>
              <a:t>15.9.2016.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1806-F510-44D6-9C8F-01440EEACBD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5276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3018-4DC0-48A3-9567-7FCD7C13FF90}" type="datetimeFigureOut">
              <a:rPr lang="sr-Latn-RS" smtClean="0"/>
              <a:t>15.9.2016.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1806-F510-44D6-9C8F-01440EEACBD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8772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3018-4DC0-48A3-9567-7FCD7C13FF90}" type="datetimeFigureOut">
              <a:rPr lang="sr-Latn-RS" smtClean="0"/>
              <a:t>15.9.2016.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1806-F510-44D6-9C8F-01440EEACBD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2340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3018-4DC0-48A3-9567-7FCD7C13FF90}" type="datetimeFigureOut">
              <a:rPr lang="sr-Latn-RS" smtClean="0"/>
              <a:t>15.9.2016.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1806-F510-44D6-9C8F-01440EEACBD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3978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3018-4DC0-48A3-9567-7FCD7C13FF90}" type="datetimeFigureOut">
              <a:rPr lang="sr-Latn-RS" smtClean="0"/>
              <a:t>15.9.2016.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1806-F510-44D6-9C8F-01440EEACBD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5142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3018-4DC0-48A3-9567-7FCD7C13FF90}" type="datetimeFigureOut">
              <a:rPr lang="sr-Latn-RS" smtClean="0"/>
              <a:t>15.9.2016.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1806-F510-44D6-9C8F-01440EEACBD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5898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3018-4DC0-48A3-9567-7FCD7C13FF90}" type="datetimeFigureOut">
              <a:rPr lang="sr-Latn-RS" smtClean="0"/>
              <a:t>15.9.2016.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1806-F510-44D6-9C8F-01440EEACBD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3299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D3018-4DC0-48A3-9567-7FCD7C13FF90}" type="datetimeFigureOut">
              <a:rPr lang="sr-Latn-RS" smtClean="0"/>
              <a:t>15.9.2016.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D1806-F510-44D6-9C8F-01440EEACBD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79232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715" y="1412776"/>
            <a:ext cx="7416824" cy="1944216"/>
          </a:xfrm>
        </p:spPr>
        <p:txBody>
          <a:bodyPr>
            <a:noAutofit/>
          </a:bodyPr>
          <a:lstStyle/>
          <a:p>
            <a:pPr algn="ctr"/>
            <a:r>
              <a:rPr lang="sr-Latn-RS" dirty="0" smtClean="0"/>
              <a:t>Tabelarne kalkulacije</a:t>
            </a:r>
            <a:br>
              <a:rPr lang="sr-Latn-RS" dirty="0" smtClean="0"/>
            </a:br>
            <a:r>
              <a:rPr lang="sr-Latn-RS" dirty="0" err="1" smtClean="0"/>
              <a:t>excel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5085184"/>
            <a:ext cx="6400800" cy="1320552"/>
          </a:xfrm>
        </p:spPr>
        <p:txBody>
          <a:bodyPr>
            <a:normAutofit lnSpcReduction="10000"/>
          </a:bodyPr>
          <a:lstStyle/>
          <a:p>
            <a:pPr algn="r"/>
            <a:r>
              <a:rPr lang="sr-Latn-RS" sz="3200" dirty="0"/>
              <a:t>Prof. dr Danimir Mandić</a:t>
            </a:r>
          </a:p>
          <a:p>
            <a:pPr algn="r"/>
            <a:r>
              <a:rPr lang="sr-Latn-RS" sz="3200" dirty="0" smtClean="0"/>
              <a:t>Prof. Dr Miroslava </a:t>
            </a:r>
            <a:r>
              <a:rPr lang="sr-Latn-RS" sz="3200" dirty="0"/>
              <a:t>Ristić</a:t>
            </a:r>
          </a:p>
          <a:p>
            <a:pPr algn="r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380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Unos teksta u ćelije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92906"/>
            <a:ext cx="8208912" cy="2128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Za opis podataka i vrednosti koristimo tekst. Tekstualne podatke možemo kasnije oblikovati iz menija </a:t>
            </a:r>
            <a:r>
              <a:rPr lang="sr-Latn-RS" dirty="0" err="1" smtClean="0"/>
              <a:t>Home</a:t>
            </a:r>
            <a:r>
              <a:rPr lang="sr-Latn-RS" dirty="0" smtClean="0"/>
              <a:t> </a:t>
            </a:r>
            <a:r>
              <a:rPr lang="sr-Latn-RS" dirty="0" smtClean="0">
                <a:sym typeface="Wingdings" panose="05000000000000000000" pitchFamily="2" charset="2"/>
              </a:rPr>
              <a:t></a:t>
            </a:r>
            <a:r>
              <a:rPr lang="sr-Latn-RS" dirty="0" smtClean="0"/>
              <a:t> </a:t>
            </a:r>
            <a:r>
              <a:rPr lang="sr-Latn-RS" dirty="0" smtClean="0"/>
              <a:t>Format </a:t>
            </a:r>
            <a:r>
              <a:rPr lang="sr-Latn-RS" dirty="0" smtClean="0">
                <a:sym typeface="Wingdings" panose="05000000000000000000" pitchFamily="2" charset="2"/>
              </a:rPr>
              <a:t>naredbom </a:t>
            </a:r>
            <a:r>
              <a:rPr lang="sr-Latn-RS" dirty="0" smtClean="0">
                <a:sym typeface="Wingdings" panose="05000000000000000000" pitchFamily="2" charset="2"/>
              </a:rPr>
              <a:t>Format </a:t>
            </a:r>
            <a:r>
              <a:rPr lang="sr-Latn-RS" dirty="0" err="1" smtClean="0">
                <a:sym typeface="Symbol"/>
              </a:rPr>
              <a:t>Cells</a:t>
            </a:r>
            <a:r>
              <a:rPr lang="sr-Latn-RS" dirty="0" smtClean="0">
                <a:sym typeface="Symbol"/>
              </a:rPr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932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56" y="762273"/>
            <a:ext cx="7429499" cy="648072"/>
          </a:xfrm>
        </p:spPr>
        <p:txBody>
          <a:bodyPr/>
          <a:lstStyle/>
          <a:p>
            <a:r>
              <a:rPr lang="sr-Latn-RS" dirty="0" smtClean="0"/>
              <a:t>Unos numeričkih podataka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56" y="1988840"/>
            <a:ext cx="7992888" cy="1008112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Datume unosimo u obliku DD-MMM-YYYY (dan, </a:t>
            </a:r>
            <a:r>
              <a:rPr lang="sr-Latn-RS" sz="2400" dirty="0" err="1" smtClean="0"/>
              <a:t>Mesec,godina</a:t>
            </a:r>
            <a:r>
              <a:rPr lang="sr-Latn-RS" sz="2400" dirty="0" smtClean="0"/>
              <a:t>) i razdvajamo ih crticom(-) ili kosom crtom(/).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56992"/>
            <a:ext cx="2962615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Rad sa formulama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hlinkClick r:id="rId2" action="ppaction://hlinksldjump"/>
              </a:rPr>
              <a:t>Insert function (ubaci funkciju</a:t>
            </a:r>
            <a:r>
              <a:rPr lang="sr-Latn-RS" dirty="0" smtClean="0"/>
              <a:t>) </a:t>
            </a:r>
          </a:p>
          <a:p>
            <a:r>
              <a:rPr lang="sr-Latn-RS" dirty="0" smtClean="0">
                <a:hlinkClick r:id="rId3" action="ppaction://hlinksldjump"/>
              </a:rPr>
              <a:t>AVERAGE-prosečna vrednost</a:t>
            </a:r>
            <a:endParaRPr lang="sr-Latn-RS" dirty="0" smtClean="0"/>
          </a:p>
          <a:p>
            <a:r>
              <a:rPr lang="sr-Latn-RS" dirty="0" smtClean="0">
                <a:hlinkClick r:id="rId4" action="ppaction://hlinksldjump"/>
              </a:rPr>
              <a:t>Izračunavanje prosečne vrednosti pomoću polja za automatsko računanje.</a:t>
            </a:r>
            <a:endParaRPr lang="sr-Latn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578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634246" cy="5040560"/>
          </a:xfrm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86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7992888" cy="4162963"/>
          </a:xfr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903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086725" cy="3790950"/>
          </a:xfrm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5694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Rad sa apsolutnim adresama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r-Latn-RS" sz="3600" dirty="0" smtClean="0">
                <a:hlinkClick r:id="rId2" action="ppaction://hlinksldjump"/>
              </a:rPr>
              <a:t>Apsolutna adresa</a:t>
            </a:r>
            <a:endParaRPr lang="sr-Latn-RS" sz="3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r-Latn-RS" sz="3600" dirty="0" smtClean="0">
                <a:hlinkClick r:id="rId3" action="ppaction://hlinksldjump"/>
              </a:rPr>
              <a:t>Ćelija sa </a:t>
            </a:r>
            <a:r>
              <a:rPr lang="sr-Latn-RS" sz="3600" dirty="0" smtClean="0">
                <a:hlinkClick r:id="rId3" action="ppaction://hlinksldjump"/>
              </a:rPr>
              <a:t>dodeljenim imenom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10533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4790226" cy="3654970"/>
          </a:xfr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7628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65275"/>
            <a:ext cx="5663728" cy="3735933"/>
          </a:xfrm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6237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8229600" cy="648072"/>
          </a:xfrm>
        </p:spPr>
        <p:txBody>
          <a:bodyPr/>
          <a:lstStyle/>
          <a:p>
            <a:r>
              <a:rPr lang="sr-Latn-RS" dirty="0" smtClean="0"/>
              <a:t>Uređenje tabele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996" y="1916832"/>
            <a:ext cx="8229600" cy="158417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sr-Latn-RS" dirty="0" smtClean="0"/>
              <a:t>Za numeričke podatke određujemo još i oznaku valute, stil zareza i broj decimalnih mesta.</a:t>
            </a:r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01008"/>
            <a:ext cx="5108988" cy="20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568" y="345239"/>
            <a:ext cx="7429499" cy="1478570"/>
          </a:xfrm>
        </p:spPr>
        <p:txBody>
          <a:bodyPr>
            <a:normAutofit/>
          </a:bodyPr>
          <a:lstStyle/>
          <a:p>
            <a:r>
              <a:rPr lang="sr-Latn-RS" sz="4400" dirty="0" smtClean="0"/>
              <a:t>Šta je Excel?</a:t>
            </a:r>
            <a:endParaRPr lang="sr-Latn-R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98326"/>
            <a:ext cx="1939450" cy="19394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55576" y="3256384"/>
            <a:ext cx="7653536" cy="17567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r-Latn-RS" sz="2400" dirty="0" smtClean="0"/>
              <a:t>On poseduje alate koji ubrzavaju i olakšavaju rad u radnim tabelama, jednostavan je za učenje, korišćenje i pokazuje brzo rezultate rada.</a:t>
            </a:r>
            <a:endParaRPr lang="sr-Latn-R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5576" y="1750403"/>
            <a:ext cx="7653536" cy="17567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r-Latn-RS" sz="2400" dirty="0"/>
              <a:t>Excel je jedan od veoma efikasnih programa za </a:t>
            </a:r>
            <a:r>
              <a:rPr lang="sr-Latn-RS" sz="2400" dirty="0" err="1"/>
              <a:t>grafo</a:t>
            </a:r>
            <a:r>
              <a:rPr lang="sr-Latn-RS" sz="2400" dirty="0"/>
              <a:t>-analitičku i tabelarnu obradu.</a:t>
            </a:r>
          </a:p>
        </p:txBody>
      </p:sp>
    </p:spTree>
    <p:extLst>
      <p:ext uri="{BB962C8B-B14F-4D97-AF65-F5344CB8AC3E}">
        <p14:creationId xmlns:p14="http://schemas.microsoft.com/office/powerpoint/2010/main" val="15693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561539"/>
            <a:ext cx="6264696" cy="3240360"/>
          </a:xfrm>
        </p:spPr>
        <p:txBody>
          <a:bodyPr>
            <a:noAutofit/>
          </a:bodyPr>
          <a:lstStyle/>
          <a:p>
            <a:r>
              <a:rPr lang="sr-Latn-RS" sz="2400" dirty="0" err="1" smtClean="0">
                <a:sym typeface="Symbol"/>
              </a:rPr>
              <a:t>Number</a:t>
            </a:r>
            <a:r>
              <a:rPr lang="sr-Latn-RS" sz="2400" dirty="0" smtClean="0">
                <a:sym typeface="Symbol"/>
              </a:rPr>
              <a:t> (broj)</a:t>
            </a:r>
          </a:p>
          <a:p>
            <a:r>
              <a:rPr lang="sr-Latn-RS" sz="2400" dirty="0" err="1" smtClean="0">
                <a:sym typeface="Symbol"/>
              </a:rPr>
              <a:t>Alignment</a:t>
            </a:r>
            <a:r>
              <a:rPr lang="sr-Latn-RS" sz="2400" dirty="0" smtClean="0">
                <a:sym typeface="Symbol"/>
              </a:rPr>
              <a:t> (poravnjanje)</a:t>
            </a:r>
          </a:p>
          <a:p>
            <a:r>
              <a:rPr lang="sr-Latn-RS" dirty="0" smtClean="0">
                <a:sym typeface="Symbol"/>
              </a:rPr>
              <a:t>Font (tekst)</a:t>
            </a:r>
            <a:endParaRPr lang="sr-Latn-RS" sz="2400" dirty="0" smtClean="0">
              <a:sym typeface="Symbol"/>
            </a:endParaRPr>
          </a:p>
          <a:p>
            <a:r>
              <a:rPr lang="sr-Latn-RS" sz="2400" dirty="0" err="1" smtClean="0">
                <a:sym typeface="Symbol"/>
              </a:rPr>
              <a:t>Border</a:t>
            </a:r>
            <a:r>
              <a:rPr lang="sr-Latn-RS" sz="2400" dirty="0" smtClean="0">
                <a:sym typeface="Symbol"/>
              </a:rPr>
              <a:t> (okvir)</a:t>
            </a:r>
          </a:p>
          <a:p>
            <a:r>
              <a:rPr lang="sr-Latn-RS" dirty="0" err="1" smtClean="0">
                <a:sym typeface="Symbol"/>
              </a:rPr>
              <a:t>Fill</a:t>
            </a:r>
            <a:r>
              <a:rPr lang="sr-Latn-RS" dirty="0" smtClean="0">
                <a:sym typeface="Symbol"/>
              </a:rPr>
              <a:t> </a:t>
            </a:r>
            <a:r>
              <a:rPr lang="sr-Latn-RS" sz="2400" dirty="0" smtClean="0">
                <a:sym typeface="Symbol"/>
              </a:rPr>
              <a:t>(boja pozadine ćelije)</a:t>
            </a:r>
          </a:p>
          <a:p>
            <a:r>
              <a:rPr lang="sr-Latn-RS" sz="2400" dirty="0" smtClean="0">
                <a:sym typeface="Symbol"/>
              </a:rPr>
              <a:t>Protection(zaštita ćelija zaključavanjem)</a:t>
            </a: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948432" y="1694770"/>
            <a:ext cx="7267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dirty="0" err="1" smtClean="0"/>
              <a:t>Home</a:t>
            </a:r>
            <a:r>
              <a:rPr lang="sr-Latn-RS" sz="3200" dirty="0" smtClean="0"/>
              <a:t> </a:t>
            </a:r>
            <a:r>
              <a:rPr lang="sr-Latn-RS" sz="3200" dirty="0">
                <a:sym typeface="Wingdings" panose="05000000000000000000" pitchFamily="2" charset="2"/>
              </a:rPr>
              <a:t></a:t>
            </a:r>
            <a:r>
              <a:rPr lang="sr-Latn-RS" sz="3200" dirty="0"/>
              <a:t> Formate </a:t>
            </a:r>
            <a:r>
              <a:rPr lang="sr-Latn-RS" sz="3200" dirty="0">
                <a:sym typeface="Wingdings" panose="05000000000000000000" pitchFamily="2" charset="2"/>
              </a:rPr>
              <a:t>naredbom Formate </a:t>
            </a:r>
            <a:r>
              <a:rPr lang="sr-Latn-RS" sz="3200" dirty="0" err="1" smtClean="0">
                <a:sym typeface="Symbol"/>
              </a:rPr>
              <a:t>Cells</a:t>
            </a:r>
            <a:endParaRPr lang="sr-Latn-RS" sz="3200" dirty="0">
              <a:sym typeface="Symbo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8229600" cy="648072"/>
          </a:xfrm>
        </p:spPr>
        <p:txBody>
          <a:bodyPr/>
          <a:lstStyle/>
          <a:p>
            <a:r>
              <a:rPr lang="sr-Latn-RS" dirty="0" smtClean="0"/>
              <a:t>Uređenje tabele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978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6" y="188640"/>
            <a:ext cx="2880320" cy="3198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89" y="1756729"/>
            <a:ext cx="2876406" cy="3198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56160"/>
            <a:ext cx="2876406" cy="3198862"/>
          </a:xfrm>
          <a:prstGeom prst="rect">
            <a:avLst/>
          </a:prstGeom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4484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908720"/>
            <a:ext cx="7429499" cy="6480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RS" sz="3600" dirty="0" smtClean="0"/>
              <a:t>Samostalno uređenje tabele</a:t>
            </a:r>
          </a:p>
          <a:p>
            <a:pPr marL="13716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97" y="2132856"/>
            <a:ext cx="633670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68425"/>
            <a:ext cx="7429499" cy="1332384"/>
          </a:xfrm>
        </p:spPr>
        <p:txBody>
          <a:bodyPr>
            <a:normAutofit/>
          </a:bodyPr>
          <a:lstStyle/>
          <a:p>
            <a:r>
              <a:rPr lang="sr-Latn-RS" sz="3600" dirty="0" smtClean="0"/>
              <a:t>Ubacivanje i brisanje ćelija, kolona i redova</a:t>
            </a:r>
            <a:endParaRPr lang="sr-Latn-R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589" y="1520999"/>
            <a:ext cx="8229600" cy="864096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sr-Latn-RS" dirty="0" smtClean="0"/>
              <a:t>Za ubacivanje ćelija, kolona i redova koristimo naredbe iz menija </a:t>
            </a:r>
            <a:r>
              <a:rPr lang="sr-Latn-RS" dirty="0" err="1" smtClean="0"/>
              <a:t>Home</a:t>
            </a:r>
            <a:r>
              <a:rPr lang="sr-Latn-RS" dirty="0" smtClean="0"/>
              <a:t> </a:t>
            </a:r>
            <a:r>
              <a:rPr lang="sr-Latn-RS" dirty="0" smtClean="0">
                <a:sym typeface="Wingdings" panose="05000000000000000000" pitchFamily="2" charset="2"/>
              </a:rPr>
              <a:t></a:t>
            </a:r>
            <a:r>
              <a:rPr lang="sr-Latn-RS" dirty="0" smtClean="0"/>
              <a:t> Insert.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7353300" cy="147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02" y="4653136"/>
            <a:ext cx="1863848" cy="186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6840760" cy="504056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Kreiranje grafikona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5140148" cy="1152128"/>
          </a:xfrm>
        </p:spPr>
        <p:txBody>
          <a:bodyPr/>
          <a:lstStyle/>
          <a:p>
            <a:r>
              <a:rPr lang="sr-Latn-RS" dirty="0" smtClean="0">
                <a:hlinkClick r:id="rId2" action="ppaction://hlinksldjump"/>
              </a:rPr>
              <a:t>Funkcijskim tasterom F11</a:t>
            </a:r>
            <a:endParaRPr lang="sr-Latn-RS" dirty="0" smtClean="0"/>
          </a:p>
          <a:p>
            <a:r>
              <a:rPr lang="sr-Latn-RS" dirty="0" smtClean="0">
                <a:hlinkClick r:id="rId3" action="ppaction://hlinksldjump"/>
              </a:rPr>
              <a:t>Insert </a:t>
            </a:r>
            <a:r>
              <a:rPr lang="sr-Latn-RS" dirty="0" smtClean="0">
                <a:sym typeface="Wingdings" panose="05000000000000000000" pitchFamily="2" charset="2"/>
                <a:hlinkClick r:id="rId3" action="ppaction://hlinksldjump"/>
              </a:rPr>
              <a:t></a:t>
            </a:r>
            <a:r>
              <a:rPr lang="sr-Latn-RS" dirty="0" smtClean="0">
                <a:hlinkClick r:id="rId3" action="ppaction://hlinksldjump"/>
              </a:rPr>
              <a:t> </a:t>
            </a:r>
            <a:r>
              <a:rPr lang="sr-Latn-RS" dirty="0" err="1" smtClean="0">
                <a:sym typeface="Symbol"/>
                <a:hlinkClick r:id="rId3" action="ppaction://hlinksldjump"/>
              </a:rPr>
              <a:t>Charts</a:t>
            </a:r>
            <a:endParaRPr lang="sr-Latn-RS" dirty="0" smtClean="0">
              <a:sym typeface="Symbo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12" y="2924944"/>
            <a:ext cx="7632848" cy="181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098752" cy="20162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r-Latn-RS" sz="2800" dirty="0" smtClean="0">
                <a:hlinkClick r:id="rId2" action="ppaction://hlinksldjump"/>
              </a:rPr>
              <a:t>Uređenje grafikona</a:t>
            </a:r>
            <a:endParaRPr lang="sr-Latn-R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r-Latn-RS" sz="2800" dirty="0" smtClean="0">
                <a:hlinkClick r:id="rId3" action="ppaction://hlinksldjump"/>
              </a:rPr>
              <a:t>Filtriranje zapisa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RS" sz="2800" dirty="0" smtClean="0">
                <a:hlinkClick r:id="rId4" action="ppaction://hlinksldjump"/>
              </a:rPr>
              <a:t>Zamrzavanje naslova kolona i redova-vidljivi naslovi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5188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4080135" cy="2471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29000"/>
            <a:ext cx="4533900" cy="2705100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819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665"/>
            <a:ext cx="3352800" cy="203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88840"/>
            <a:ext cx="4742706" cy="4488365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573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843638"/>
            <a:ext cx="5400600" cy="504056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Uređenje grafikona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8229600" cy="661924"/>
          </a:xfrm>
        </p:spPr>
        <p:txBody>
          <a:bodyPr>
            <a:normAutofit/>
          </a:bodyPr>
          <a:lstStyle/>
          <a:p>
            <a:r>
              <a:rPr lang="sr-Latn-RS" dirty="0" smtClean="0"/>
              <a:t>Format Legend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84784"/>
            <a:ext cx="2520280" cy="4882692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608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872716"/>
            <a:ext cx="4248472" cy="504056"/>
          </a:xfrm>
        </p:spPr>
        <p:txBody>
          <a:bodyPr>
            <a:noAutofit/>
          </a:bodyPr>
          <a:lstStyle/>
          <a:p>
            <a:r>
              <a:rPr lang="sr-Latn-RS" dirty="0" smtClean="0"/>
              <a:t>Filtriranje zapisa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648072"/>
          </a:xfrm>
        </p:spPr>
        <p:txBody>
          <a:bodyPr>
            <a:noAutofit/>
          </a:bodyPr>
          <a:lstStyle/>
          <a:p>
            <a:r>
              <a:rPr lang="sr-Latn-RS" dirty="0" smtClean="0"/>
              <a:t>Data </a:t>
            </a:r>
            <a:r>
              <a:rPr lang="sr-Latn-RS" dirty="0" smtClean="0">
                <a:sym typeface="Wingdings" panose="05000000000000000000" pitchFamily="2" charset="2"/>
              </a:rPr>
              <a:t> </a:t>
            </a:r>
            <a:r>
              <a:rPr lang="sr-Latn-RS" dirty="0" smtClean="0">
                <a:sym typeface="Symbol"/>
              </a:rPr>
              <a:t>Filter </a:t>
            </a:r>
            <a:r>
              <a:rPr lang="sr-Latn-RS" dirty="0">
                <a:sym typeface="Wingdings" panose="05000000000000000000" pitchFamily="2" charset="2"/>
              </a:rPr>
              <a:t> </a:t>
            </a:r>
            <a:r>
              <a:rPr lang="sr-Latn-RS" dirty="0" err="1" smtClean="0">
                <a:sym typeface="Symbol"/>
              </a:rPr>
              <a:t>AutoFilter</a:t>
            </a:r>
            <a:endParaRPr lang="sr-Latn-RS" dirty="0" smtClean="0">
              <a:sym typeface="Symbol"/>
            </a:endParaRPr>
          </a:p>
          <a:p>
            <a:pPr marL="137160" indent="0">
              <a:buNone/>
            </a:pPr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40868"/>
            <a:ext cx="4935810" cy="4055368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112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57" y="692696"/>
            <a:ext cx="7385967" cy="828328"/>
          </a:xfrm>
        </p:spPr>
        <p:txBody>
          <a:bodyPr>
            <a:normAutofit/>
          </a:bodyPr>
          <a:lstStyle/>
          <a:p>
            <a:r>
              <a:rPr lang="sr-Latn-RS" sz="4400" dirty="0" smtClean="0"/>
              <a:t>Radni list programa Excel</a:t>
            </a:r>
            <a:endParaRPr lang="sr-Latn-R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13015" y="2996952"/>
            <a:ext cx="4834880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r-Latn-RS" sz="3200" dirty="0" smtClean="0">
                <a:hlinkClick r:id="rId2" action="ppaction://hlinksldjump"/>
              </a:rPr>
              <a:t>Aktivna ćelija(polje)</a:t>
            </a:r>
            <a:endParaRPr lang="sr-Latn-R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2204864"/>
            <a:ext cx="4834880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r-Latn-RS" sz="3200" dirty="0">
                <a:hlinkClick r:id="rId3" action="ppaction://hlinksldjump"/>
              </a:rPr>
              <a:t>Radno okruženje </a:t>
            </a:r>
            <a:r>
              <a:rPr lang="sr-Latn-RS" sz="3200" dirty="0" err="1">
                <a:hlinkClick r:id="rId3" action="ppaction://hlinksldjump"/>
              </a:rPr>
              <a:t>Excela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5246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814" y="296416"/>
            <a:ext cx="7429499" cy="1116360"/>
          </a:xfrm>
        </p:spPr>
        <p:txBody>
          <a:bodyPr>
            <a:normAutofit/>
          </a:bodyPr>
          <a:lstStyle/>
          <a:p>
            <a:r>
              <a:rPr lang="sr-Latn-RS" sz="3600" dirty="0" smtClean="0"/>
              <a:t>Zamrzavanje naslova kolona i redova-vidljivi naslovi</a:t>
            </a:r>
            <a:endParaRPr lang="sr-Latn-R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194" y="1628800"/>
            <a:ext cx="7429499" cy="1872208"/>
          </a:xfrm>
        </p:spPr>
        <p:txBody>
          <a:bodyPr>
            <a:normAutofit/>
          </a:bodyPr>
          <a:lstStyle/>
          <a:p>
            <a:r>
              <a:rPr lang="sr-Latn-RS" dirty="0" smtClean="0"/>
              <a:t>Frezee Panes-zamrzavanje naslova</a:t>
            </a:r>
          </a:p>
          <a:p>
            <a:r>
              <a:rPr lang="sr-Latn-RS" dirty="0" smtClean="0"/>
              <a:t>Unfreeze </a:t>
            </a:r>
            <a:r>
              <a:rPr lang="sr-Latn-RS" dirty="0" err="1" smtClean="0"/>
              <a:t>Panes</a:t>
            </a:r>
            <a:r>
              <a:rPr lang="sr-Latn-RS" dirty="0" smtClean="0"/>
              <a:t>-uklanjanje </a:t>
            </a:r>
            <a:r>
              <a:rPr lang="sr-Latn-RS" dirty="0" smtClean="0"/>
              <a:t>zamrzavanja</a:t>
            </a:r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70" y="2996952"/>
            <a:ext cx="7217312" cy="3078884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5194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72" y="548680"/>
            <a:ext cx="6942536" cy="5732984"/>
          </a:xfrm>
          <a:prstGeom prst="rect">
            <a:avLst/>
          </a:prstGeom>
        </p:spPr>
      </p:pic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075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33216"/>
            <a:ext cx="2445688" cy="1587872"/>
          </a:xfr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8928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8229600" cy="3888432"/>
          </a:xfrm>
        </p:spPr>
        <p:txBody>
          <a:bodyPr/>
          <a:lstStyle/>
          <a:p>
            <a:pPr marL="137160" indent="0">
              <a:buNone/>
            </a:pPr>
            <a:r>
              <a:rPr lang="sr-Latn-RS" sz="3600" dirty="0" smtClean="0">
                <a:hlinkClick r:id="rId2" action="ppaction://hlinksldjump"/>
              </a:rPr>
              <a:t>Unos podataka u ćelije</a:t>
            </a:r>
            <a:endParaRPr lang="sr-Latn-RS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 smtClean="0">
                <a:hlinkClick r:id="rId3" action="ppaction://hlinksldjump"/>
              </a:rPr>
              <a:t>Promena širine kolone i visine reda</a:t>
            </a:r>
            <a:endParaRPr lang="sr-Latn-R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 smtClean="0">
                <a:hlinkClick r:id="rId4" action="ppaction://hlinksldjump"/>
              </a:rPr>
              <a:t>Unos teksta u ćelije</a:t>
            </a:r>
            <a:endParaRPr lang="sr-Latn-R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 smtClean="0">
                <a:hlinkClick r:id="rId5" action="ppaction://hlinksldjump"/>
              </a:rPr>
              <a:t>Unos numeričkih podataka</a:t>
            </a:r>
            <a:endParaRPr lang="sr-Latn-R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 smtClean="0">
                <a:hlinkClick r:id="rId6" action="ppaction://hlinksldjump"/>
              </a:rPr>
              <a:t>Rad sa formulama </a:t>
            </a:r>
            <a:endParaRPr lang="sr-Latn-R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 smtClean="0">
                <a:hlinkClick r:id="rId7" action="ppaction://hlinksldjump"/>
              </a:rPr>
              <a:t>Rad sa apsolutnim adresama</a:t>
            </a:r>
            <a:endParaRPr lang="sr-Latn-RS" dirty="0" smtClean="0"/>
          </a:p>
          <a:p>
            <a:pPr>
              <a:buFont typeface="Wingdings" panose="05000000000000000000" pitchFamily="2" charset="2"/>
              <a:buChar char="Ø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512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488832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4000" dirty="0" smtClean="0"/>
              <a:t>U</a:t>
            </a:r>
            <a:r>
              <a:rPr lang="sr-Latn-RS" sz="3200" dirty="0" smtClean="0"/>
              <a:t>nos podataka se potvrđuje na više načina: </a:t>
            </a:r>
          </a:p>
          <a:p>
            <a:pPr marL="0" indent="0">
              <a:buNone/>
            </a:pPr>
            <a:r>
              <a:rPr lang="sr-Latn-RS" sz="3200" dirty="0" smtClean="0"/>
              <a:t>- pritiskom  na taster </a:t>
            </a:r>
            <a:r>
              <a:rPr lang="sr-Latn-RS" sz="3200" dirty="0" smtClean="0">
                <a:solidFill>
                  <a:srgbClr val="FF0000"/>
                </a:solidFill>
              </a:rPr>
              <a:t>Enter</a:t>
            </a:r>
            <a:r>
              <a:rPr lang="sr-Latn-RS" sz="3200" dirty="0" smtClean="0"/>
              <a:t>, </a:t>
            </a:r>
          </a:p>
          <a:p>
            <a:pPr>
              <a:buFontTx/>
              <a:buChar char="-"/>
            </a:pPr>
            <a:r>
              <a:rPr lang="sr-Latn-RS" sz="3200" dirty="0" smtClean="0"/>
              <a:t>klikom na dugme za unos </a:t>
            </a:r>
            <a:r>
              <a:rPr lang="sr-Latn-RS" sz="3200" dirty="0" smtClean="0">
                <a:sym typeface="Wingdings 2"/>
              </a:rPr>
              <a:t> ili</a:t>
            </a:r>
          </a:p>
          <a:p>
            <a:pPr>
              <a:buFontTx/>
              <a:buChar char="-"/>
            </a:pPr>
            <a:r>
              <a:rPr lang="sr-Latn-RS" sz="3200" dirty="0" smtClean="0">
                <a:sym typeface="Wingdings 2"/>
              </a:rPr>
              <a:t>premeštanjem u susednu ćeliju.</a:t>
            </a:r>
            <a:r>
              <a:rPr lang="sr-Latn-RS" sz="3200" dirty="0" smtClean="0"/>
              <a:t>      </a:t>
            </a:r>
            <a:endParaRPr lang="sr-Latn-RS" sz="4000" dirty="0"/>
          </a:p>
        </p:txBody>
      </p:sp>
    </p:spTree>
    <p:extLst>
      <p:ext uri="{BB962C8B-B14F-4D97-AF65-F5344CB8AC3E}">
        <p14:creationId xmlns:p14="http://schemas.microsoft.com/office/powerpoint/2010/main" val="29940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49" y="728464"/>
            <a:ext cx="7429499" cy="756320"/>
          </a:xfrm>
        </p:spPr>
        <p:txBody>
          <a:bodyPr>
            <a:noAutofit/>
          </a:bodyPr>
          <a:lstStyle/>
          <a:p>
            <a:r>
              <a:rPr lang="sr-Latn-RS" sz="3200" dirty="0" smtClean="0"/>
              <a:t>Promena širine kolone i visine reda</a:t>
            </a:r>
            <a:endParaRPr lang="sr-Latn-R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13" y="1628800"/>
            <a:ext cx="7209335" cy="452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5040560" cy="60466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sr-Latn-RS" sz="2400" dirty="0" err="1" smtClean="0"/>
              <a:t>Home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Wingdings" panose="05000000000000000000" pitchFamily="2" charset="2"/>
              </a:rPr>
              <a:t></a:t>
            </a:r>
            <a:r>
              <a:rPr lang="sr-Latn-RS" sz="2400" dirty="0" smtClean="0"/>
              <a:t> Format </a:t>
            </a:r>
            <a:r>
              <a:rPr lang="sr-Latn-RS" sz="2400" dirty="0" smtClean="0">
                <a:sym typeface="Wingdings" panose="05000000000000000000" pitchFamily="2" charset="2"/>
              </a:rPr>
              <a:t> </a:t>
            </a:r>
            <a:r>
              <a:rPr lang="sr-Latn-RS" sz="2400" dirty="0" err="1" smtClean="0">
                <a:sym typeface="Wingdings" panose="05000000000000000000" pitchFamily="2" charset="2"/>
              </a:rPr>
              <a:t>Column</a:t>
            </a:r>
            <a:r>
              <a:rPr lang="sr-Latn-RS" sz="2400" dirty="0" smtClean="0">
                <a:sym typeface="Wingdings" panose="05000000000000000000" pitchFamily="2" charset="2"/>
              </a:rPr>
              <a:t> </a:t>
            </a:r>
            <a:r>
              <a:rPr lang="sr-Latn-RS" sz="2400" dirty="0" err="1" smtClean="0">
                <a:sym typeface="Symbol"/>
              </a:rPr>
              <a:t>Width</a:t>
            </a:r>
            <a:endParaRPr lang="sr-Latn-RS" sz="2400" dirty="0" smtClean="0">
              <a:sym typeface="Symbo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86" y="2162962"/>
            <a:ext cx="3014697" cy="1556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86" y="4476709"/>
            <a:ext cx="3014697" cy="154213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71600" y="3861048"/>
            <a:ext cx="5040560" cy="61566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sr-Latn-RS" sz="2400" dirty="0" err="1" smtClean="0">
                <a:sym typeface="Symbol"/>
              </a:rPr>
              <a:t>Home</a:t>
            </a:r>
            <a:r>
              <a:rPr lang="sr-Latn-RS" sz="2400" dirty="0" smtClean="0">
                <a:sym typeface="Symbol"/>
              </a:rPr>
              <a:t> </a:t>
            </a:r>
            <a:r>
              <a:rPr lang="sr-Latn-RS" sz="2400" dirty="0" smtClean="0">
                <a:sym typeface="Wingdings" panose="05000000000000000000" pitchFamily="2" charset="2"/>
              </a:rPr>
              <a:t> </a:t>
            </a:r>
            <a:r>
              <a:rPr lang="sr-Latn-RS" sz="2400" dirty="0" smtClean="0">
                <a:sym typeface="Symbol"/>
              </a:rPr>
              <a:t>Format </a:t>
            </a:r>
            <a:r>
              <a:rPr lang="sr-Latn-RS" sz="2400" dirty="0" smtClean="0">
                <a:sym typeface="Wingdings" panose="05000000000000000000" pitchFamily="2" charset="2"/>
              </a:rPr>
              <a:t> </a:t>
            </a:r>
            <a:r>
              <a:rPr lang="sr-Latn-RS" sz="2400" dirty="0" err="1" smtClean="0">
                <a:sym typeface="Wingdings" panose="05000000000000000000" pitchFamily="2" charset="2"/>
              </a:rPr>
              <a:t>Row</a:t>
            </a:r>
            <a:r>
              <a:rPr lang="sr-Latn-RS" sz="2400" dirty="0" smtClean="0">
                <a:sym typeface="Wingdings" panose="05000000000000000000" pitchFamily="2" charset="2"/>
              </a:rPr>
              <a:t> </a:t>
            </a:r>
            <a:r>
              <a:rPr lang="sr-Latn-RS" sz="2400" dirty="0" err="1" smtClean="0">
                <a:sym typeface="Wingdings" panose="05000000000000000000" pitchFamily="2" charset="2"/>
              </a:rPr>
              <a:t>H</a:t>
            </a:r>
            <a:r>
              <a:rPr lang="sr-Latn-RS" sz="2400" dirty="0" err="1" smtClean="0">
                <a:sym typeface="Symbol"/>
              </a:rPr>
              <a:t>eight</a:t>
            </a:r>
            <a:endParaRPr lang="sr-Latn-RS" sz="2400" dirty="0" smtClean="0">
              <a:sym typeface="Symbo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7249" y="728464"/>
            <a:ext cx="7429499" cy="756320"/>
          </a:xfrm>
        </p:spPr>
        <p:txBody>
          <a:bodyPr>
            <a:noAutofit/>
          </a:bodyPr>
          <a:lstStyle/>
          <a:p>
            <a:r>
              <a:rPr lang="sr-Latn-RS" sz="3200" dirty="0" smtClean="0"/>
              <a:t>Promena širine kolone i visine reda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4701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800</TotalTime>
  <Words>334</Words>
  <Application>Microsoft Office PowerPoint</Application>
  <PresentationFormat>On-screen Show (4:3)</PresentationFormat>
  <Paragraphs>60</Paragraphs>
  <Slides>30</Slides>
  <Notes>0</Notes>
  <HiddenSlides>13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Symbol</vt:lpstr>
      <vt:lpstr>Trebuchet MS</vt:lpstr>
      <vt:lpstr>Tw Cen MT</vt:lpstr>
      <vt:lpstr>Wingdings</vt:lpstr>
      <vt:lpstr>Wingdings 2</vt:lpstr>
      <vt:lpstr>Circuit</vt:lpstr>
      <vt:lpstr>Tabelarne kalkulacije excel</vt:lpstr>
      <vt:lpstr>Šta je Excel?</vt:lpstr>
      <vt:lpstr>Radni list programa Excel</vt:lpstr>
      <vt:lpstr>PowerPoint Presentation</vt:lpstr>
      <vt:lpstr>PowerPoint Presentation</vt:lpstr>
      <vt:lpstr>PowerPoint Presentation</vt:lpstr>
      <vt:lpstr>PowerPoint Presentation</vt:lpstr>
      <vt:lpstr>Promena širine kolone i visine reda</vt:lpstr>
      <vt:lpstr>Promena širine kolone i visine reda</vt:lpstr>
      <vt:lpstr>Unos teksta u ćelije</vt:lpstr>
      <vt:lpstr>Unos numeričkih podataka</vt:lpstr>
      <vt:lpstr>Rad sa formulama</vt:lpstr>
      <vt:lpstr>PowerPoint Presentation</vt:lpstr>
      <vt:lpstr>PowerPoint Presentation</vt:lpstr>
      <vt:lpstr>PowerPoint Presentation</vt:lpstr>
      <vt:lpstr>Rad sa apsolutnim adresama</vt:lpstr>
      <vt:lpstr>PowerPoint Presentation</vt:lpstr>
      <vt:lpstr>PowerPoint Presentation</vt:lpstr>
      <vt:lpstr>Uređenje tabele</vt:lpstr>
      <vt:lpstr>Uređenje tabele</vt:lpstr>
      <vt:lpstr>PowerPoint Presentation</vt:lpstr>
      <vt:lpstr>PowerPoint Presentation</vt:lpstr>
      <vt:lpstr>Ubacivanje i brisanje ćelija, kolona i redova</vt:lpstr>
      <vt:lpstr>Kreiranje grafikona</vt:lpstr>
      <vt:lpstr>PowerPoint Presentation</vt:lpstr>
      <vt:lpstr>PowerPoint Presentation</vt:lpstr>
      <vt:lpstr>PowerPoint Presentation</vt:lpstr>
      <vt:lpstr>Uređenje grafikona</vt:lpstr>
      <vt:lpstr>Filtriranje zapisa</vt:lpstr>
      <vt:lpstr>Zamrzavanje naslova kolona i redova-vidljivi naslovi</vt:lpstr>
    </vt:vector>
  </TitlesOfParts>
  <Company>Učiteljski fakultet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Tabelarne kalkulacije excel</dc:title>
  <dc:creator>Ivana Slipčević</dc:creator>
  <cp:lastModifiedBy>Zlatko Katanić</cp:lastModifiedBy>
  <cp:revision>52</cp:revision>
  <dcterms:created xsi:type="dcterms:W3CDTF">2016-07-08T07:13:49Z</dcterms:created>
  <dcterms:modified xsi:type="dcterms:W3CDTF">2016-09-15T10:23:38Z</dcterms:modified>
</cp:coreProperties>
</file>