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9" r:id="rId33"/>
    <p:sldId id="288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8CD9-079E-4231-9917-3EF8BE89E2E1}" type="datetimeFigureOut">
              <a:rPr lang="sr-Latn-RS" smtClean="0"/>
              <a:t>22.8.2016.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4DEC3-E3B1-4365-97F7-FA19CD8294BE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8CD9-079E-4231-9917-3EF8BE89E2E1}" type="datetimeFigureOut">
              <a:rPr lang="sr-Latn-RS" smtClean="0"/>
              <a:t>22.8.2016.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4DEC3-E3B1-4365-97F7-FA19CD8294BE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8CD9-079E-4231-9917-3EF8BE89E2E1}" type="datetimeFigureOut">
              <a:rPr lang="sr-Latn-RS" smtClean="0"/>
              <a:t>22.8.2016.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4DEC3-E3B1-4365-97F7-FA19CD8294BE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8CD9-079E-4231-9917-3EF8BE89E2E1}" type="datetimeFigureOut">
              <a:rPr lang="sr-Latn-RS" smtClean="0"/>
              <a:t>22.8.2016.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4DEC3-E3B1-4365-97F7-FA19CD8294BE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8CD9-079E-4231-9917-3EF8BE89E2E1}" type="datetimeFigureOut">
              <a:rPr lang="sr-Latn-RS" smtClean="0"/>
              <a:t>22.8.2016.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4DEC3-E3B1-4365-97F7-FA19CD8294BE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8CD9-079E-4231-9917-3EF8BE89E2E1}" type="datetimeFigureOut">
              <a:rPr lang="sr-Latn-RS" smtClean="0"/>
              <a:t>22.8.2016.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4DEC3-E3B1-4365-97F7-FA19CD8294BE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8CD9-079E-4231-9917-3EF8BE89E2E1}" type="datetimeFigureOut">
              <a:rPr lang="sr-Latn-RS" smtClean="0"/>
              <a:t>22.8.2016.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4DEC3-E3B1-4365-97F7-FA19CD8294BE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8CD9-079E-4231-9917-3EF8BE89E2E1}" type="datetimeFigureOut">
              <a:rPr lang="sr-Latn-RS" smtClean="0"/>
              <a:t>22.8.2016.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4DEC3-E3B1-4365-97F7-FA19CD8294BE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8CD9-079E-4231-9917-3EF8BE89E2E1}" type="datetimeFigureOut">
              <a:rPr lang="sr-Latn-RS" smtClean="0"/>
              <a:t>22.8.2016.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4DEC3-E3B1-4365-97F7-FA19CD8294BE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8CD9-079E-4231-9917-3EF8BE89E2E1}" type="datetimeFigureOut">
              <a:rPr lang="sr-Latn-RS" smtClean="0"/>
              <a:t>22.8.2016.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4DEC3-E3B1-4365-97F7-FA19CD8294BE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8CD9-079E-4231-9917-3EF8BE89E2E1}" type="datetimeFigureOut">
              <a:rPr lang="sr-Latn-RS" smtClean="0"/>
              <a:t>22.8.2016.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4DEC3-E3B1-4365-97F7-FA19CD8294BE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7478CD9-079E-4231-9917-3EF8BE89E2E1}" type="datetimeFigureOut">
              <a:rPr lang="sr-Latn-RS" smtClean="0"/>
              <a:t>22.8.2016.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274DEC3-E3B1-4365-97F7-FA19CD8294BE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Baze podataka - Access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prof. dr Danimir Mandić</a:t>
            </a:r>
          </a:p>
          <a:p>
            <a:pPr algn="r"/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Miroslava Ristić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91979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r-Latn-R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Data Type (tipovi podataka)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" y="2060848"/>
            <a:ext cx="8467725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6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Uređenje tabele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Home→ Records→ More</a:t>
            </a:r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" y="2276872"/>
            <a:ext cx="7286625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2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>
                <a:latin typeface="+mn-lt"/>
              </a:rPr>
              <a:t>Kreiranje relacija medju tabelama (povezivanje)</a:t>
            </a:r>
            <a:endParaRPr lang="sr-Latn-R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Database→ Relationships (uspostavljanje relacija i združivanje preko zajedničkog polja) </a:t>
            </a:r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2896"/>
            <a:ext cx="9144000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7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z="3200" dirty="0" smtClean="0">
                <a:latin typeface="+mn-lt"/>
              </a:rPr>
              <a:t>Importovanje i eksportovanje podataka iz drugih aplikacija </a:t>
            </a:r>
            <a:endParaRPr lang="sr-Latn-RS" sz="3200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External data (tabelu mozemo importovati i eksportovati iz menija External data)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36912"/>
            <a:ext cx="7200800" cy="296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2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>
                <a:latin typeface="+mn-lt"/>
              </a:rPr>
              <a:t>5. Kreiranje upita </a:t>
            </a:r>
            <a:endParaRPr lang="sr-Latn-RS" sz="32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06" y="1484784"/>
            <a:ext cx="6973588" cy="4992216"/>
          </a:xfrm>
        </p:spPr>
      </p:pic>
    </p:spTree>
    <p:extLst>
      <p:ext uri="{BB962C8B-B14F-4D97-AF65-F5344CB8AC3E}">
        <p14:creationId xmlns:p14="http://schemas.microsoft.com/office/powerpoint/2010/main" val="420974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>
                <a:latin typeface="+mn-lt"/>
              </a:rPr>
              <a:t>Adresar članova  Aikido kluba</a:t>
            </a:r>
            <a:endParaRPr lang="sr-Latn-RS" sz="3200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File→ Form Wizard</a:t>
            </a:r>
          </a:p>
          <a:p>
            <a:r>
              <a:rPr lang="sr-Latn-RS" dirty="0" smtClean="0"/>
              <a:t>Upit 1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708920"/>
            <a:ext cx="576064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r-Latn-RS" sz="32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348879"/>
            <a:ext cx="4248472" cy="3312369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dirty="0" smtClean="0"/>
              <a:t>Simple Query Wizard (čarobnjak za jednostavne upite)</a:t>
            </a:r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2" y="2348880"/>
            <a:ext cx="4410228" cy="331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5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Upit </a:t>
            </a:r>
            <a:r>
              <a:rPr lang="sr-Latn-RS" b="1" i="1" dirty="0" smtClean="0"/>
              <a:t>Adresar članova Aikido kluba</a:t>
            </a:r>
          </a:p>
          <a:p>
            <a:endParaRPr lang="sr-Latn-RS" b="1" i="1" dirty="0"/>
          </a:p>
          <a:p>
            <a:endParaRPr lang="sr-Latn-RS" b="1" i="1" dirty="0" smtClean="0"/>
          </a:p>
          <a:p>
            <a:endParaRPr lang="sr-Latn-RS" b="1" i="1" dirty="0"/>
          </a:p>
          <a:p>
            <a:endParaRPr lang="sr-Latn-RS" b="1" i="1" dirty="0" smtClean="0"/>
          </a:p>
          <a:p>
            <a:endParaRPr lang="sr-Latn-RS" b="1" i="1" dirty="0"/>
          </a:p>
          <a:p>
            <a:r>
              <a:rPr lang="sr-Latn-RS" b="1" i="1" dirty="0" smtClean="0"/>
              <a:t>Dizajn upita </a:t>
            </a:r>
            <a:r>
              <a:rPr lang="sr-Latn-RS" b="1" i="1" dirty="0"/>
              <a:t>Adresar članova Aikido kluba</a:t>
            </a:r>
          </a:p>
          <a:p>
            <a:endParaRPr lang="sr-Latn-RS" b="1" i="1" dirty="0" smtClean="0"/>
          </a:p>
          <a:p>
            <a:pPr marL="0" indent="0">
              <a:buNone/>
            </a:pPr>
            <a:endParaRPr lang="sr-Latn-RS" i="1" dirty="0"/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76" y="2060849"/>
            <a:ext cx="7829550" cy="2088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76" y="4653136"/>
            <a:ext cx="782955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7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Upit 2 </a:t>
            </a:r>
            <a:r>
              <a:rPr lang="sr-Latn-RS" b="1" dirty="0" smtClean="0"/>
              <a:t>Zaduženja</a:t>
            </a:r>
            <a:r>
              <a:rPr lang="sr-Latn-RS" dirty="0" smtClean="0"/>
              <a:t> (</a:t>
            </a:r>
            <a:r>
              <a:rPr lang="sr-Latn-RS" sz="1800" dirty="0" smtClean="0"/>
              <a:t>za ovaj upit su nam potrebni podaci iz tabele član i tabele zaduženja)</a:t>
            </a:r>
            <a:endParaRPr lang="sr-Latn-RS" dirty="0" smtClean="0"/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37" y="2924944"/>
            <a:ext cx="4467225" cy="1581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357928"/>
            <a:ext cx="3960440" cy="397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8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68280"/>
          </a:xfrm>
        </p:spPr>
        <p:txBody>
          <a:bodyPr/>
          <a:lstStyle/>
          <a:p>
            <a:r>
              <a:rPr lang="sr-Latn-RS" dirty="0" smtClean="0"/>
              <a:t>Upotreba kriterijuma</a:t>
            </a:r>
          </a:p>
          <a:p>
            <a:r>
              <a:rPr lang="sr-Latn-RS" dirty="0" smtClean="0"/>
              <a:t>Criteria (kriterijum)-pomoću njega možemo ograničiti sadržaj koji će biti prikazan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4608512" cy="3960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348880"/>
            <a:ext cx="396044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1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 Acess </a:t>
            </a:r>
            <a:endParaRPr 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Acess je aplikativni (korisnički) program za upravljanje relacionom bazom podataka (RDBMS- Relational Data Base Management System) koje koristimo za kreiranje i modifikaciju relacionih tabela, formulara za unos i ažuriranje podataka, izveštaja i upita.</a:t>
            </a:r>
          </a:p>
          <a:p>
            <a:pPr marL="0" indent="0">
              <a:buNone/>
            </a:pP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Start→Programs→Microsoft  Access</a:t>
            </a:r>
          </a:p>
          <a:p>
            <a:pPr marL="0" indent="0">
              <a:buNone/>
            </a:pP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776" y="4077072"/>
            <a:ext cx="1551608" cy="153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486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/>
              <a:t/>
            </a:r>
            <a:br>
              <a:rPr lang="sr-Latn-RS" dirty="0"/>
            </a:b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/>
              <a:t/>
            </a:r>
            <a:br>
              <a:rPr lang="sr-Latn-RS" dirty="0"/>
            </a:br>
            <a:r>
              <a:rPr lang="sr-Latn-RS" dirty="0" smtClean="0"/>
              <a:t/>
            </a:r>
            <a:br>
              <a:rPr lang="sr-Latn-RS" dirty="0" smtClean="0"/>
            </a:b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80248"/>
          </a:xfrm>
        </p:spPr>
        <p:txBody>
          <a:bodyPr/>
          <a:lstStyle/>
          <a:p>
            <a:r>
              <a:rPr lang="sr-Latn-RS" dirty="0" smtClean="0"/>
              <a:t>U koliko želimo da prikažemo zaduženja za jednog člana u red kriterijum u koloni </a:t>
            </a:r>
            <a:r>
              <a:rPr lang="sr-Latn-RS" i="1" dirty="0" smtClean="0"/>
              <a:t>Članski broj </a:t>
            </a:r>
            <a:r>
              <a:rPr lang="sr-Latn-RS" dirty="0" smtClean="0"/>
              <a:t>upisujemo pod znacima navoda članski broj „A1103A“.</a:t>
            </a:r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33674"/>
            <a:ext cx="7632848" cy="213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7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576064"/>
          </a:xfrm>
        </p:spPr>
        <p:txBody>
          <a:bodyPr>
            <a:normAutofit/>
          </a:bodyPr>
          <a:lstStyle/>
          <a:p>
            <a:endParaRPr lang="sr-Latn-R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80248"/>
          </a:xfrm>
        </p:spPr>
        <p:txBody>
          <a:bodyPr/>
          <a:lstStyle/>
          <a:p>
            <a:r>
              <a:rPr lang="sr-Latn-RS" dirty="0" smtClean="0"/>
              <a:t>Kreiranje totala</a:t>
            </a:r>
          </a:p>
          <a:p>
            <a:r>
              <a:rPr lang="sr-Latn-RS" dirty="0" smtClean="0"/>
              <a:t>Create→Query Wizard</a:t>
            </a:r>
          </a:p>
          <a:p>
            <a:endParaRPr lang="sr-Latn-RS" dirty="0"/>
          </a:p>
          <a:p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98463"/>
            <a:ext cx="3505200" cy="1009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501" y="2480889"/>
            <a:ext cx="50958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7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47328"/>
          </a:xfrm>
        </p:spPr>
        <p:txBody>
          <a:bodyPr>
            <a:normAutofit fontScale="90000"/>
          </a:bodyPr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24264"/>
          </a:xfrm>
        </p:spPr>
        <p:txBody>
          <a:bodyPr/>
          <a:lstStyle/>
          <a:p>
            <a:r>
              <a:rPr lang="sr-Latn-RS" dirty="0" smtClean="0"/>
              <a:t>Kreiranje totala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418" y="1916833"/>
            <a:ext cx="4320480" cy="1872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721" y="4230450"/>
            <a:ext cx="50958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72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Upit plasman </a:t>
            </a:r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7"/>
            <a:ext cx="4752528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6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dirty="0" smtClean="0">
                <a:latin typeface="+mn-lt"/>
              </a:rPr>
              <a:t>Kreiranje forme</a:t>
            </a:r>
            <a:endParaRPr lang="sr-Latn-R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Create→Form Wizard</a:t>
            </a:r>
          </a:p>
          <a:p>
            <a:pPr marL="0" indent="0">
              <a:buNone/>
            </a:pPr>
            <a:r>
              <a:rPr lang="sr-Latn-RS" dirty="0" smtClean="0"/>
              <a:t>Forme-formulari (maske) nam omogućavaju da izgradimo sopstveni pogled na podatke iz kreiranih tabela i upita.</a:t>
            </a:r>
          </a:p>
          <a:p>
            <a:pPr marL="0" indent="0">
              <a:buNone/>
            </a:pPr>
            <a:endParaRPr lang="sr-Latn-R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73016"/>
            <a:ext cx="6593532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3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96272"/>
          </a:xfrm>
        </p:spPr>
        <p:txBody>
          <a:bodyPr/>
          <a:lstStyle/>
          <a:p>
            <a:r>
              <a:rPr lang="sr-Latn-RS" dirty="0"/>
              <a:t>Create→</a:t>
            </a:r>
            <a:r>
              <a:rPr lang="sr-Latn-RS" dirty="0" smtClean="0"/>
              <a:t>Form Design</a:t>
            </a:r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5823917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8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303312"/>
          </a:xfrm>
        </p:spPr>
        <p:txBody>
          <a:bodyPr>
            <a:normAutofit fontScale="90000"/>
          </a:bodyPr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68280"/>
          </a:xfrm>
        </p:spPr>
        <p:txBody>
          <a:bodyPr/>
          <a:lstStyle/>
          <a:p>
            <a:endParaRPr lang="sr-Latn-RS" dirty="0" smtClean="0"/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763284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4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96272"/>
          </a:xfrm>
        </p:spPr>
        <p:txBody>
          <a:bodyPr/>
          <a:lstStyle/>
          <a:p>
            <a:r>
              <a:rPr lang="sr-Latn-RS" dirty="0" smtClean="0"/>
              <a:t>Ekran za dizajniranje forme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59" y="1988096"/>
            <a:ext cx="8871437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1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/>
              <a:t/>
            </a:r>
            <a:br>
              <a:rPr lang="sr-Latn-RS" dirty="0"/>
            </a:b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/>
              <a:t/>
            </a:r>
            <a:br>
              <a:rPr lang="sr-Latn-RS" dirty="0"/>
            </a:b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/>
              <a:t/>
            </a:r>
            <a:br>
              <a:rPr lang="sr-Latn-RS" dirty="0"/>
            </a:b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/>
              <a:t/>
            </a:r>
            <a:br>
              <a:rPr lang="sr-Latn-RS" dirty="0"/>
            </a:b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/>
              <a:t/>
            </a:r>
            <a:br>
              <a:rPr lang="sr-Latn-RS" dirty="0"/>
            </a:b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78408"/>
            <a:ext cx="7200800" cy="24505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3762" y="50803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Prozor Toolbox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8562" y="3764422"/>
            <a:ext cx="30556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 startAt="11"/>
            </a:pPr>
            <a:r>
              <a:rPr lang="sr-Latn-RS" sz="1600" dirty="0"/>
              <a:t>Combo box (kombo lista)</a:t>
            </a:r>
          </a:p>
          <a:p>
            <a:pPr marL="342900" lvl="0" indent="-342900">
              <a:buFont typeface="+mj-lt"/>
              <a:buAutoNum type="arabicPeriod" startAt="11"/>
            </a:pPr>
            <a:r>
              <a:rPr lang="sr-Latn-RS" sz="1600" dirty="0"/>
              <a:t>Chart</a:t>
            </a:r>
          </a:p>
          <a:p>
            <a:pPr marL="342900" lvl="0" indent="-342900">
              <a:buFont typeface="+mj-lt"/>
              <a:buAutoNum type="arabicPeriod" startAt="11"/>
            </a:pPr>
            <a:r>
              <a:rPr lang="sr-Latn-RS" sz="1600" dirty="0"/>
              <a:t>Linija (linija)</a:t>
            </a:r>
          </a:p>
          <a:p>
            <a:pPr marL="342900" lvl="0" indent="-342900">
              <a:buFont typeface="+mj-lt"/>
              <a:buAutoNum type="arabicPeriod" startAt="11"/>
            </a:pPr>
            <a:r>
              <a:rPr lang="sr-Latn-RS" sz="1600" dirty="0"/>
              <a:t>Toggle box</a:t>
            </a:r>
          </a:p>
          <a:p>
            <a:pPr marL="342900" lvl="0" indent="-342900">
              <a:buFont typeface="+mj-lt"/>
              <a:buAutoNum type="arabicPeriod" startAt="11"/>
            </a:pPr>
            <a:r>
              <a:rPr lang="sr-Latn-RS" sz="1600" dirty="0"/>
              <a:t>List box (lista) </a:t>
            </a:r>
          </a:p>
          <a:p>
            <a:pPr marL="342900" lvl="0" indent="-342900">
              <a:buFont typeface="+mj-lt"/>
              <a:buAutoNum type="arabicPeriod" startAt="11"/>
            </a:pPr>
            <a:r>
              <a:rPr lang="sr-Latn-RS" sz="1600" dirty="0"/>
              <a:t>Rectangle (pravougaonik)</a:t>
            </a:r>
          </a:p>
          <a:p>
            <a:pPr marL="342900" lvl="0" indent="-342900">
              <a:buFont typeface="+mj-lt"/>
              <a:buAutoNum type="arabicPeriod" startAt="11"/>
            </a:pPr>
            <a:r>
              <a:rPr lang="sr-Latn-RS" sz="1600" dirty="0"/>
              <a:t>Check Box (kućica)                                 </a:t>
            </a:r>
          </a:p>
          <a:p>
            <a:pPr marL="342900" lvl="0" indent="-342900">
              <a:buFont typeface="+mj-lt"/>
              <a:buAutoNum type="arabicPeriod" startAt="11"/>
            </a:pPr>
            <a:r>
              <a:rPr lang="sr-Latn-RS" sz="1600" dirty="0"/>
              <a:t>Unbound Object frame</a:t>
            </a:r>
          </a:p>
          <a:p>
            <a:pPr marL="342900" lvl="0" indent="-342900">
              <a:buFont typeface="+mj-lt"/>
              <a:buAutoNum type="arabicPeriod" startAt="11"/>
            </a:pPr>
            <a:r>
              <a:rPr lang="sr-Latn-RS" sz="1600" dirty="0"/>
              <a:t>Attachment</a:t>
            </a:r>
          </a:p>
          <a:p>
            <a:pPr marL="342900" indent="-342900">
              <a:buFont typeface="+mj-lt"/>
              <a:buAutoNum type="arabicPeriod" startAt="11"/>
            </a:pPr>
            <a:endParaRPr lang="sr-Latn-R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132140" y="3799806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 startAt="20"/>
            </a:pPr>
            <a:r>
              <a:rPr lang="sr-Latn-RS" sz="1600" dirty="0"/>
              <a:t>Option Button (prebacivač)</a:t>
            </a:r>
          </a:p>
          <a:p>
            <a:pPr marL="342900" lvl="0" indent="-342900">
              <a:buFont typeface="+mj-lt"/>
              <a:buAutoNum type="arabicPeriod" startAt="20"/>
            </a:pPr>
            <a:r>
              <a:rPr lang="sr-Latn-RS" sz="1600" dirty="0" smtClean="0"/>
              <a:t>Subform/Subreport (</a:t>
            </a:r>
            <a:r>
              <a:rPr lang="sr-Latn-RS" sz="1600" dirty="0"/>
              <a:t>podformular/podizveštaj)</a:t>
            </a:r>
          </a:p>
          <a:p>
            <a:pPr marL="342900" lvl="0" indent="-342900">
              <a:buFont typeface="+mj-lt"/>
              <a:buAutoNum type="arabicPeriod" startAt="20"/>
            </a:pPr>
            <a:r>
              <a:rPr lang="sr-Latn-RS" sz="1600" dirty="0"/>
              <a:t>Bound object frame</a:t>
            </a:r>
          </a:p>
          <a:p>
            <a:pPr marL="342900" lvl="0" indent="-342900">
              <a:buFont typeface="+mj-lt"/>
              <a:buAutoNum type="arabicPeriod" startAt="20"/>
            </a:pPr>
            <a:r>
              <a:rPr lang="sr-Latn-RS" sz="1600" dirty="0"/>
              <a:t>Image (slika)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3764422"/>
            <a:ext cx="28803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sr-Latn-RS" sz="1600" dirty="0"/>
              <a:t>Select Object (pokazivač)</a:t>
            </a:r>
          </a:p>
          <a:p>
            <a:pPr marL="342900" lvl="0" indent="-342900">
              <a:buFont typeface="+mj-lt"/>
              <a:buAutoNum type="arabicPeriod"/>
            </a:pPr>
            <a:r>
              <a:rPr lang="sr-Latn-RS" sz="1600" dirty="0"/>
              <a:t>Text box (okvir za tekst)</a:t>
            </a:r>
          </a:p>
          <a:p>
            <a:pPr marL="342900" lvl="0" indent="-342900">
              <a:buFont typeface="+mj-lt"/>
              <a:buAutoNum type="arabicPeriod"/>
            </a:pPr>
            <a:r>
              <a:rPr lang="sr-Latn-RS" sz="1600" dirty="0"/>
              <a:t>Label (oznaka polja)</a:t>
            </a:r>
          </a:p>
          <a:p>
            <a:pPr marL="342900" lvl="0" indent="-342900">
              <a:buFont typeface="+mj-lt"/>
              <a:buAutoNum type="arabicPeriod"/>
            </a:pPr>
            <a:r>
              <a:rPr lang="sr-Latn-RS" sz="1600" dirty="0"/>
              <a:t>Dugme (Button)</a:t>
            </a:r>
          </a:p>
          <a:p>
            <a:pPr marL="342900" lvl="0" indent="-342900">
              <a:buFont typeface="+mj-lt"/>
              <a:buAutoNum type="arabicPeriod"/>
            </a:pPr>
            <a:r>
              <a:rPr lang="sr-Latn-RS" sz="1600" dirty="0"/>
              <a:t>(Tab Control) </a:t>
            </a:r>
          </a:p>
          <a:p>
            <a:pPr marL="342900" lvl="0" indent="-342900">
              <a:buFont typeface="+mj-lt"/>
              <a:buAutoNum type="arabicPeriod"/>
            </a:pPr>
            <a:r>
              <a:rPr lang="sr-Latn-RS" sz="1600" dirty="0"/>
              <a:t>Hyperlink</a:t>
            </a:r>
          </a:p>
          <a:p>
            <a:pPr marL="342900" lvl="0" indent="-342900">
              <a:buFont typeface="+mj-lt"/>
              <a:buAutoNum type="arabicPeriod"/>
            </a:pPr>
            <a:r>
              <a:rPr lang="sr-Latn-RS" sz="1600" dirty="0"/>
              <a:t>Web Browser Control </a:t>
            </a:r>
          </a:p>
          <a:p>
            <a:pPr marL="342900" lvl="0" indent="-342900">
              <a:buFont typeface="+mj-lt"/>
              <a:buAutoNum type="arabicPeriod"/>
            </a:pPr>
            <a:r>
              <a:rPr lang="sr-Latn-RS" sz="1600" dirty="0"/>
              <a:t>Navigation control</a:t>
            </a:r>
          </a:p>
          <a:p>
            <a:pPr marL="342900" lvl="0" indent="-342900">
              <a:buFont typeface="+mj-lt"/>
              <a:buAutoNum type="arabicPeriod"/>
            </a:pPr>
            <a:r>
              <a:rPr lang="sr-Latn-RS" sz="1600" dirty="0"/>
              <a:t>Option Group (grupa opcija)</a:t>
            </a:r>
          </a:p>
          <a:p>
            <a:pPr marL="342900" lvl="0" indent="-342900">
              <a:buFont typeface="+mj-lt"/>
              <a:buAutoNum type="arabicPeriod"/>
            </a:pPr>
            <a:r>
              <a:rPr lang="sr-Latn-RS" sz="1600" dirty="0"/>
              <a:t>Page break (pređi na sledeću stranicu)</a:t>
            </a:r>
          </a:p>
        </p:txBody>
      </p:sp>
    </p:spTree>
    <p:extLst>
      <p:ext uri="{BB962C8B-B14F-4D97-AF65-F5344CB8AC3E}">
        <p14:creationId xmlns:p14="http://schemas.microsoft.com/office/powerpoint/2010/main" val="112243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28320"/>
          </a:xfrm>
        </p:spPr>
        <p:txBody>
          <a:bodyPr/>
          <a:lstStyle/>
          <a:p>
            <a:r>
              <a:rPr lang="sr-Latn-RS" dirty="0" smtClean="0"/>
              <a:t>Dizajn forme Plasman 1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12968" cy="509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2. Elementi baze podataka-osnovni pojmovi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Tabele (Tables), upiti (Queries), formulari ili forme (Forms) i izveštaji (Reports).</a:t>
            </a:r>
          </a:p>
          <a:p>
            <a:pPr>
              <a:buFont typeface="Wingdings" panose="05000000000000000000" pitchFamily="2" charset="2"/>
              <a:buChar char="Ø"/>
            </a:pP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Tabela- redovi i kolone</a:t>
            </a:r>
          </a:p>
          <a:p>
            <a:pPr marL="0" indent="0">
              <a:buNone/>
            </a:pPr>
            <a:r>
              <a:rPr lang="sr-Latn-R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Tabela članova</a:t>
            </a:r>
          </a:p>
          <a:p>
            <a:pPr marL="0" indent="0">
              <a:buNone/>
            </a:pPr>
            <a:endParaRPr lang="sr-Latn-RS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Latn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856532"/>
            <a:ext cx="6715043" cy="9406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157192"/>
            <a:ext cx="6715043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35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dirty="0" smtClean="0">
                <a:latin typeface="+mn-lt"/>
              </a:rPr>
              <a:t>Kreiranje izveštaja</a:t>
            </a:r>
            <a:endParaRPr lang="sr-Latn-R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Informacije predstavljene na organizovan i uređen način namenjene štampanju i/ili ekranskom prikazu nazivamo izveštaj.</a:t>
            </a:r>
          </a:p>
          <a:p>
            <a:r>
              <a:rPr lang="sr-Latn-RS" dirty="0" smtClean="0"/>
              <a:t>File→Report Wizard</a:t>
            </a:r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924944"/>
            <a:ext cx="4800600" cy="347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5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375320"/>
          </a:xfrm>
        </p:spPr>
        <p:txBody>
          <a:bodyPr>
            <a:normAutofit fontScale="90000"/>
          </a:bodyPr>
          <a:lstStyle/>
          <a:p>
            <a:endParaRPr lang="sr-Latn-R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24264"/>
          </a:xfrm>
        </p:spPr>
        <p:txBody>
          <a:bodyPr/>
          <a:lstStyle/>
          <a:p>
            <a:pPr marL="0" indent="0">
              <a:buNone/>
            </a:pPr>
            <a:r>
              <a:rPr lang="sr-Latn-RS" dirty="0" smtClean="0"/>
              <a:t>Konačni oblik kreiranog izveštaja 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99528"/>
            <a:ext cx="8640960" cy="449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8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00328"/>
          </a:xfrm>
        </p:spPr>
        <p:txBody>
          <a:bodyPr/>
          <a:lstStyle/>
          <a:p>
            <a:r>
              <a:rPr lang="sr-Latn-RS" dirty="0" smtClean="0"/>
              <a:t>Izveštaj </a:t>
            </a:r>
            <a:r>
              <a:rPr lang="sr-Latn-RS" i="1" dirty="0" smtClean="0"/>
              <a:t>Ukupna zaduženja po osobi </a:t>
            </a:r>
          </a:p>
          <a:p>
            <a:pPr marL="0" indent="0">
              <a:buNone/>
            </a:pPr>
            <a:endParaRPr lang="sr-Latn-RS" i="1" dirty="0"/>
          </a:p>
          <a:p>
            <a:pPr marL="0" indent="0">
              <a:buNone/>
            </a:pPr>
            <a:endParaRPr lang="sr-Latn-R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" y="1124744"/>
            <a:ext cx="8410575" cy="520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5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00328"/>
          </a:xfrm>
        </p:spPr>
        <p:txBody>
          <a:bodyPr/>
          <a:lstStyle/>
          <a:p>
            <a:r>
              <a:rPr lang="sr-Latn-RS" dirty="0"/>
              <a:t>File→</a:t>
            </a:r>
            <a:r>
              <a:rPr lang="sr-Latn-RS" dirty="0" smtClean="0"/>
              <a:t>Reports Design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52" y="1196752"/>
            <a:ext cx="9144000" cy="430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>
                <a:latin typeface="+mn-lt"/>
              </a:rPr>
              <a:t>Dodavanje grafikona u izveštaje</a:t>
            </a:r>
            <a:endParaRPr lang="sr-Latn-R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 smtClean="0"/>
              <a:t>File→Chart Wizard (ubacivanje grafikona u izveštaje i forme)</a:t>
            </a:r>
          </a:p>
          <a:p>
            <a:endParaRPr lang="sr-Latn-RS" dirty="0"/>
          </a:p>
          <a:p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endParaRPr lang="sr-Latn-RS" dirty="0"/>
          </a:p>
          <a:p>
            <a:pPr marL="0" indent="0">
              <a:buNone/>
            </a:pPr>
            <a:r>
              <a:rPr lang="sr-Latn-RS" dirty="0" smtClean="0"/>
              <a:t>Korak 1                                     Korak 2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1" y="2348880"/>
            <a:ext cx="4468657" cy="3619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348880"/>
            <a:ext cx="4499992" cy="359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00328"/>
          </a:xfrm>
        </p:spPr>
        <p:txBody>
          <a:bodyPr/>
          <a:lstStyle/>
          <a:p>
            <a:r>
              <a:rPr lang="sr-Latn-RS" dirty="0" smtClean="0"/>
              <a:t>Chart Wizard</a:t>
            </a:r>
          </a:p>
          <a:p>
            <a:endParaRPr lang="sr-Latn-RS" dirty="0"/>
          </a:p>
          <a:p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endParaRPr lang="sr-Latn-RS" dirty="0"/>
          </a:p>
          <a:p>
            <a:pPr marL="0" indent="0">
              <a:buNone/>
            </a:pPr>
            <a:r>
              <a:rPr lang="sr-Latn-RS" dirty="0"/>
              <a:t>k</a:t>
            </a:r>
            <a:r>
              <a:rPr lang="sr-Latn-RS" dirty="0" smtClean="0"/>
              <a:t>orak 3                                        korak 4</a:t>
            </a:r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4499992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999778"/>
            <a:ext cx="4447486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28320"/>
          </a:xfrm>
        </p:spPr>
        <p:txBody>
          <a:bodyPr/>
          <a:lstStyle/>
          <a:p>
            <a:r>
              <a:rPr lang="sr-Latn-RS" dirty="0"/>
              <a:t>Chart </a:t>
            </a:r>
            <a:r>
              <a:rPr lang="sr-Latn-RS" dirty="0" smtClean="0"/>
              <a:t>Wizard</a:t>
            </a:r>
          </a:p>
          <a:p>
            <a:endParaRPr lang="sr-Latn-RS" dirty="0"/>
          </a:p>
          <a:p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pPr marL="0" indent="0">
              <a:buNone/>
            </a:pPr>
            <a:r>
              <a:rPr lang="sr-Latn-RS" dirty="0"/>
              <a:t>k</a:t>
            </a:r>
            <a:r>
              <a:rPr lang="sr-Latn-RS" dirty="0" smtClean="0"/>
              <a:t>orak 5                                         korak 6</a:t>
            </a:r>
            <a:endParaRPr lang="sr-Latn-RS" dirty="0"/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03834"/>
            <a:ext cx="4572000" cy="3600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03834"/>
            <a:ext cx="4294018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3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28320"/>
          </a:xfrm>
        </p:spPr>
        <p:txBody>
          <a:bodyPr/>
          <a:lstStyle/>
          <a:p>
            <a:r>
              <a:rPr lang="sr-Latn-RS" dirty="0" smtClean="0"/>
              <a:t>Grafikon ukupnih zaduženja po osobi </a:t>
            </a:r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9" y="1052736"/>
            <a:ext cx="9014082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1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56312"/>
          </a:xfrm>
        </p:spPr>
        <p:txBody>
          <a:bodyPr/>
          <a:lstStyle/>
          <a:p>
            <a:r>
              <a:rPr lang="sr-Latn-RS" dirty="0" smtClean="0"/>
              <a:t>Prikaz grafikona iz izveštaja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1890712"/>
            <a:ext cx="704850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9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sz="3200" dirty="0" smtClean="0">
                <a:latin typeface="+mn-lt"/>
              </a:rPr>
              <a:t>Nalaženje podataka u bazi, sortiranje i upotreba filtera</a:t>
            </a:r>
            <a:endParaRPr lang="sr-Latn-R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Access nam svojim alatima omogućava da veoma efikasno pronađemo podatke, sortiramo i filtriramo ih.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2896"/>
            <a:ext cx="9144000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8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28320"/>
          </a:xfrm>
        </p:spPr>
        <p:txBody>
          <a:bodyPr/>
          <a:lstStyle/>
          <a:p>
            <a:r>
              <a:rPr lang="sr-Latn-R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Tabela naplate</a:t>
            </a:r>
          </a:p>
          <a:p>
            <a:endParaRPr lang="sr-Latn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Tabela zaduživanja</a:t>
            </a:r>
            <a:endParaRPr lang="sr-Latn-RS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Latn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Latn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Latn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Tabela rejtinga</a:t>
            </a:r>
          </a:p>
          <a:p>
            <a:pPr marL="0" indent="0">
              <a:buNone/>
            </a:pP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7416824" cy="730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068960"/>
            <a:ext cx="7272808" cy="13681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085184"/>
            <a:ext cx="7272808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2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56312"/>
          </a:xfrm>
        </p:spPr>
        <p:txBody>
          <a:bodyPr/>
          <a:lstStyle/>
          <a:p>
            <a:r>
              <a:rPr lang="sr-Latn-RS" i="1" u="sng" dirty="0" smtClean="0"/>
              <a:t>Sortiranje</a:t>
            </a:r>
            <a:r>
              <a:rPr lang="sr-Latn-RS" dirty="0" smtClean="0"/>
              <a:t> je preuređivanje podataka u određeni redosled koji se zasniva na sadržaju datog ili više polja.</a:t>
            </a:r>
          </a:p>
          <a:p>
            <a:endParaRPr lang="sr-Latn-RS" dirty="0"/>
          </a:p>
          <a:p>
            <a:r>
              <a:rPr lang="sr-Latn-RS" i="1" u="sng" dirty="0" smtClean="0"/>
              <a:t>Filtriranje</a:t>
            </a:r>
            <a:r>
              <a:rPr lang="sr-Latn-RS" dirty="0" smtClean="0"/>
              <a:t> predstavlja uklanjanje svih zapisa sa ekrana koji ne odgovaraju datom skupu kriterijuma definisanom u filtru. 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870406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5719"/>
          </a:xfrm>
        </p:spPr>
        <p:txBody>
          <a:bodyPr>
            <a:normAutofit fontScale="90000"/>
          </a:bodyPr>
          <a:lstStyle/>
          <a:p>
            <a:endParaRPr 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56312"/>
          </a:xfrm>
        </p:spPr>
        <p:txBody>
          <a:bodyPr/>
          <a:lstStyle/>
          <a:p>
            <a:r>
              <a:rPr lang="sr-Latn-RS" dirty="0" smtClean="0"/>
              <a:t>Upit (dynaset) koristimo da bismo prikazali podatke koji su sadržani u jednoj ili više tabela.</a:t>
            </a:r>
          </a:p>
          <a:p>
            <a:endParaRPr lang="sr-Latn-RS" dirty="0"/>
          </a:p>
          <a:p>
            <a:endParaRPr lang="sr-Latn-RS" dirty="0" smtClean="0"/>
          </a:p>
          <a:p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r>
              <a:rPr lang="sr-Latn-RS" dirty="0" smtClean="0"/>
              <a:t>Forma (formular) kreiramo da bi prikazali određena polja iz baze i opisali njiove sadržaje u pogodnom obliku, bez suvišnih podataka i pretrpavanja ekrana.</a:t>
            </a:r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6912768" cy="1512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51" y="4509120"/>
            <a:ext cx="691276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8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5719"/>
          </a:xfrm>
        </p:spPr>
        <p:txBody>
          <a:bodyPr>
            <a:normAutofit fontScale="90000"/>
          </a:bodyPr>
          <a:lstStyle/>
          <a:p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28320"/>
          </a:xfrm>
        </p:spPr>
        <p:txBody>
          <a:bodyPr/>
          <a:lstStyle/>
          <a:p>
            <a:endParaRPr lang="sr-Latn-RS" dirty="0" smtClean="0"/>
          </a:p>
          <a:p>
            <a:r>
              <a:rPr lang="sr-Latn-RS" dirty="0" smtClean="0"/>
              <a:t>Izvestaj predstavlja dinamički skup podataka. Koristi se za prikazivanje informacija na ekranu i štampanje.  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8840"/>
            <a:ext cx="583264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7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3. Kreiranje baze podataka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u="sng" dirty="0" smtClean="0"/>
              <a:t>Radno okruženje programa Access</a:t>
            </a:r>
            <a:endParaRPr lang="sr-Latn-RS" dirty="0" smtClean="0"/>
          </a:p>
          <a:p>
            <a:pPr marL="0" indent="0">
              <a:buNone/>
            </a:pPr>
            <a:endParaRPr lang="sr-Latn-RS" u="sng" dirty="0"/>
          </a:p>
          <a:p>
            <a:pPr marL="0" indent="0">
              <a:buNone/>
            </a:pPr>
            <a:endParaRPr lang="sr-Latn-R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4" y="2132857"/>
            <a:ext cx="7815072" cy="472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2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800" dirty="0" smtClean="0"/>
              <a:t>File New Database </a:t>
            </a:r>
            <a:r>
              <a:rPr lang="sr-Latn-RS" dirty="0" smtClean="0"/>
              <a:t>(koristi se za kreiranje tabela,upita, formulara i izveštaja).</a:t>
            </a:r>
          </a:p>
          <a:p>
            <a:pPr marL="0" indent="0">
              <a:buNone/>
            </a:pPr>
            <a:endParaRPr lang="sr-Latn-RS" sz="2800" dirty="0"/>
          </a:p>
          <a:p>
            <a:pPr marL="0" indent="0">
              <a:buNone/>
            </a:pPr>
            <a:endParaRPr lang="sr-Latn-R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687" y="2492896"/>
            <a:ext cx="6524625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8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>
                <a:latin typeface="+mn-lt"/>
              </a:rPr>
              <a:t>4. Kreiranje tabele</a:t>
            </a:r>
            <a:endParaRPr lang="sr-Latn-R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File→table tools</a:t>
            </a:r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484784"/>
            <a:ext cx="8410327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2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1657</TotalTime>
  <Words>607</Words>
  <Application>Microsoft Office PowerPoint</Application>
  <PresentationFormat>On-screen Show (4:3)</PresentationFormat>
  <Paragraphs>153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Clarity</vt:lpstr>
      <vt:lpstr>Baze podataka - Access</vt:lpstr>
      <vt:lpstr>1. Acess </vt:lpstr>
      <vt:lpstr>2. Elementi baze podataka-osnovni pojmovi</vt:lpstr>
      <vt:lpstr>PowerPoint Presentation</vt:lpstr>
      <vt:lpstr>PowerPoint Presentation</vt:lpstr>
      <vt:lpstr>PowerPoint Presentation</vt:lpstr>
      <vt:lpstr>3. Kreiranje baze podataka</vt:lpstr>
      <vt:lpstr>PowerPoint Presentation</vt:lpstr>
      <vt:lpstr>4. Kreiranje tabele</vt:lpstr>
      <vt:lpstr>PowerPoint Presentation</vt:lpstr>
      <vt:lpstr>Uređenje tabele</vt:lpstr>
      <vt:lpstr>Kreiranje relacija medju tabelama (povezivanje)</vt:lpstr>
      <vt:lpstr>Importovanje i eksportovanje podataka iz drugih aplikacija </vt:lpstr>
      <vt:lpstr>5. Kreiranje upita </vt:lpstr>
      <vt:lpstr>Adresar članova  Aikido kluba</vt:lpstr>
      <vt:lpstr>PowerPoint Presentation</vt:lpstr>
      <vt:lpstr>PowerPoint Presentation</vt:lpstr>
      <vt:lpstr>PowerPoint Presentation</vt:lpstr>
      <vt:lpstr>PowerPoint Presentation</vt:lpstr>
      <vt:lpstr>     </vt:lpstr>
      <vt:lpstr>PowerPoint Presentation</vt:lpstr>
      <vt:lpstr>PowerPoint Presentation</vt:lpstr>
      <vt:lpstr>PowerPoint Presentation</vt:lpstr>
      <vt:lpstr>Kreiranje forme</vt:lpstr>
      <vt:lpstr>PowerPoint Presentation</vt:lpstr>
      <vt:lpstr>PowerPoint Presentation</vt:lpstr>
      <vt:lpstr>PowerPoint Presentation</vt:lpstr>
      <vt:lpstr>          </vt:lpstr>
      <vt:lpstr>PowerPoint Presentation</vt:lpstr>
      <vt:lpstr>Kreiranje izveštaja</vt:lpstr>
      <vt:lpstr>PowerPoint Presentation</vt:lpstr>
      <vt:lpstr>PowerPoint Presentation</vt:lpstr>
      <vt:lpstr>PowerPoint Presentation</vt:lpstr>
      <vt:lpstr>Dodavanje grafikona u izveštaje</vt:lpstr>
      <vt:lpstr>PowerPoint Presentation</vt:lpstr>
      <vt:lpstr>PowerPoint Presentation</vt:lpstr>
      <vt:lpstr>PowerPoint Presentation</vt:lpstr>
      <vt:lpstr>PowerPoint Presentation</vt:lpstr>
      <vt:lpstr>Nalaženje podataka u bazi, sortiranje i upotreba filtera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Baze podataka - Access</dc:title>
  <dc:creator>Korisnik</dc:creator>
  <cp:lastModifiedBy>Korisnik</cp:lastModifiedBy>
  <cp:revision>70</cp:revision>
  <dcterms:created xsi:type="dcterms:W3CDTF">2016-07-13T10:16:15Z</dcterms:created>
  <dcterms:modified xsi:type="dcterms:W3CDTF">2016-08-22T10:06:55Z</dcterms:modified>
</cp:coreProperties>
</file>