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</p:sldMasterIdLst>
  <p:sldIdLst>
    <p:sldId id="256" r:id="rId3"/>
    <p:sldId id="257" r:id="rId4"/>
    <p:sldId id="258" r:id="rId5"/>
    <p:sldId id="266" r:id="rId6"/>
    <p:sldId id="300" r:id="rId7"/>
    <p:sldId id="259" r:id="rId8"/>
    <p:sldId id="260" r:id="rId9"/>
    <p:sldId id="302" r:id="rId10"/>
    <p:sldId id="261" r:id="rId11"/>
    <p:sldId id="262" r:id="rId12"/>
    <p:sldId id="263" r:id="rId13"/>
    <p:sldId id="264" r:id="rId14"/>
    <p:sldId id="265" r:id="rId15"/>
    <p:sldId id="303" r:id="rId16"/>
    <p:sldId id="274" r:id="rId17"/>
    <p:sldId id="280" r:id="rId18"/>
    <p:sldId id="268" r:id="rId19"/>
    <p:sldId id="269" r:id="rId20"/>
    <p:sldId id="270" r:id="rId21"/>
    <p:sldId id="271" r:id="rId22"/>
    <p:sldId id="272" r:id="rId23"/>
    <p:sldId id="275" r:id="rId24"/>
    <p:sldId id="276" r:id="rId25"/>
    <p:sldId id="281" r:id="rId26"/>
    <p:sldId id="277" r:id="rId27"/>
    <p:sldId id="278" r:id="rId28"/>
    <p:sldId id="279" r:id="rId29"/>
    <p:sldId id="282" r:id="rId30"/>
    <p:sldId id="283" r:id="rId31"/>
    <p:sldId id="285" r:id="rId32"/>
    <p:sldId id="284" r:id="rId33"/>
    <p:sldId id="286" r:id="rId34"/>
    <p:sldId id="287" r:id="rId35"/>
    <p:sldId id="291" r:id="rId36"/>
    <p:sldId id="290" r:id="rId37"/>
    <p:sldId id="288" r:id="rId38"/>
    <p:sldId id="289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B232F-6BE2-4CA5-AAC8-D08C2A73FEE4}">
          <p14:sldIdLst>
            <p14:sldId id="256"/>
            <p14:sldId id="257"/>
            <p14:sldId id="258"/>
            <p14:sldId id="266"/>
            <p14:sldId id="300"/>
            <p14:sldId id="259"/>
            <p14:sldId id="260"/>
            <p14:sldId id="302"/>
            <p14:sldId id="261"/>
            <p14:sldId id="262"/>
            <p14:sldId id="263"/>
            <p14:sldId id="264"/>
            <p14:sldId id="265"/>
            <p14:sldId id="303"/>
            <p14:sldId id="274"/>
            <p14:sldId id="280"/>
            <p14:sldId id="268"/>
            <p14:sldId id="269"/>
            <p14:sldId id="270"/>
            <p14:sldId id="271"/>
            <p14:sldId id="272"/>
            <p14:sldId id="275"/>
            <p14:sldId id="276"/>
            <p14:sldId id="281"/>
            <p14:sldId id="277"/>
            <p14:sldId id="278"/>
            <p14:sldId id="279"/>
            <p14:sldId id="282"/>
            <p14:sldId id="283"/>
            <p14:sldId id="285"/>
            <p14:sldId id="284"/>
            <p14:sldId id="286"/>
            <p14:sldId id="287"/>
            <p14:sldId id="291"/>
            <p14:sldId id="290"/>
            <p14:sldId id="288"/>
            <p14:sldId id="289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3149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3619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22191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856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1827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3479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401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2534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5954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2899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3551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143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A82E491-F41F-48EB-9DE6-10BE129846C8}" type="datetimeFigureOut">
              <a:rPr lang="sr-Latn-RS" smtClean="0"/>
              <a:t>7.7.2016.</a:t>
            </a:fld>
            <a:endParaRPr lang="sr-Latn-R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B0E5037-407B-443B-A595-0279074D780F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5.xml"/><Relationship Id="rId4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Prof. dr Danimir Mandić</a:t>
            </a:r>
          </a:p>
          <a:p>
            <a:r>
              <a:rPr lang="sr-Latn-RS" dirty="0" smtClean="0"/>
              <a:t>Miroslava Ristić</a:t>
            </a:r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Operativni</a:t>
            </a:r>
            <a:r>
              <a:rPr lang="en-GB" dirty="0" smtClean="0"/>
              <a:t> </a:t>
            </a:r>
            <a:r>
              <a:rPr lang="en-GB" dirty="0" err="1" smtClean="0"/>
              <a:t>sistem</a:t>
            </a:r>
            <a:r>
              <a:rPr lang="en-GB" dirty="0" smtClean="0"/>
              <a:t> </a:t>
            </a:r>
            <a:r>
              <a:rPr lang="en-GB" dirty="0" err="1" smtClean="0"/>
              <a:t>ra</a:t>
            </a:r>
            <a:r>
              <a:rPr lang="sr-Latn-RS" dirty="0" smtClean="0"/>
              <a:t>čunara</a:t>
            </a:r>
            <a:br>
              <a:rPr lang="sr-Latn-RS" dirty="0" smtClean="0"/>
            </a:br>
            <a:r>
              <a:rPr lang="sr-Latn-RS" dirty="0" smtClean="0"/>
              <a:t>WINDOWS XP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931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72000"/>
          </a:xfrm>
        </p:spPr>
        <p:txBody>
          <a:bodyPr/>
          <a:lstStyle/>
          <a:p>
            <a:r>
              <a:rPr lang="sr-Latn-RS" dirty="0"/>
              <a:t>Osnovni pojmovi</a:t>
            </a:r>
          </a:p>
          <a:p>
            <a:r>
              <a:rPr lang="sr-Latn-RS" b="1" dirty="0">
                <a:solidFill>
                  <a:srgbClr val="FF0000"/>
                </a:solidFill>
              </a:rPr>
              <a:t>Pretraživanje sadržaja računara</a:t>
            </a:r>
          </a:p>
          <a:p>
            <a:r>
              <a:rPr lang="sr-Latn-RS" dirty="0"/>
              <a:t>Rad sa datotekama i fasciklama</a:t>
            </a:r>
          </a:p>
          <a:p>
            <a:r>
              <a:rPr lang="sr-Latn-RS" dirty="0"/>
              <a:t>Windows explorer</a:t>
            </a:r>
          </a:p>
          <a:p>
            <a:r>
              <a:rPr lang="sr-Latn-RS" dirty="0"/>
              <a:t>Automatsko pretraživanje sadržaja računara</a:t>
            </a:r>
          </a:p>
          <a:p>
            <a:r>
              <a:rPr lang="sr-Latn-RS" dirty="0"/>
              <a:t>Instalacija i uklanjanje programa</a:t>
            </a:r>
          </a:p>
          <a:p>
            <a:r>
              <a:rPr lang="sr-Latn-RS" dirty="0"/>
              <a:t>Formatiranje prenosivih medija</a:t>
            </a:r>
          </a:p>
          <a:p>
            <a:r>
              <a:rPr lang="sr-Latn-RS" dirty="0"/>
              <a:t>Sistem pružanja pomoći korisniku</a:t>
            </a:r>
          </a:p>
          <a:p>
            <a:r>
              <a:rPr lang="sr-Latn-RS" dirty="0"/>
              <a:t>Kompresija podataka</a:t>
            </a:r>
          </a:p>
        </p:txBody>
      </p:sp>
    </p:spTree>
    <p:extLst>
      <p:ext uri="{BB962C8B-B14F-4D97-AF65-F5344CB8AC3E}">
        <p14:creationId xmlns:p14="http://schemas.microsoft.com/office/powerpoint/2010/main" val="13301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/>
              <a:t>Pretraživanje sadržaja računara preko programa My Computer</a:t>
            </a:r>
          </a:p>
          <a:p>
            <a:pPr>
              <a:buFont typeface="Arial" panose="020B0604020202020204" pitchFamily="34" charset="0"/>
              <a:buChar char="•"/>
            </a:pPr>
            <a:endParaRPr lang="sr-Latn-R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/>
              <a:t>Rad sa datotekama i fasciklama</a:t>
            </a:r>
          </a:p>
          <a:p>
            <a:pPr>
              <a:buFont typeface="Arial" panose="020B0604020202020204" pitchFamily="34" charset="0"/>
              <a:buChar char="•"/>
            </a:pPr>
            <a:endParaRPr lang="sr-Latn-R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/>
              <a:t>Windows Explorer</a:t>
            </a:r>
            <a:endParaRPr lang="sr-Latn-R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Pretraživanje sadržaja računara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159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Računar ima diskretnu jedinicu(A:), hard disk (C:), kao i DVD čitač (D:).</a:t>
            </a:r>
          </a:p>
          <a:p>
            <a:pPr marL="0" indent="0">
              <a:buNone/>
            </a:pPr>
            <a:endParaRPr lang="sr-Latn-R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57200"/>
          </a:xfrm>
        </p:spPr>
        <p:txBody>
          <a:bodyPr>
            <a:normAutofit/>
          </a:bodyPr>
          <a:lstStyle/>
          <a:p>
            <a:r>
              <a:rPr lang="sr-Latn-RS" sz="2400" dirty="0" smtClean="0"/>
              <a:t>Pretraživanje sadržaja </a:t>
            </a:r>
            <a:r>
              <a:rPr lang="sr-Latn-RS" sz="2400" dirty="0"/>
              <a:t>računara preko programa My </a:t>
            </a:r>
            <a:r>
              <a:rPr lang="sr-Latn-RS" sz="2400" dirty="0" smtClean="0"/>
              <a:t>Computer</a:t>
            </a:r>
            <a:endParaRPr lang="sr-Latn-R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2514600"/>
            <a:ext cx="5267325" cy="39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66317"/>
            <a:ext cx="4876800" cy="5334000"/>
          </a:xfrm>
        </p:spPr>
        <p:txBody>
          <a:bodyPr>
            <a:normAutofit/>
          </a:bodyPr>
          <a:lstStyle/>
          <a:p>
            <a:r>
              <a:rPr lang="sr-Latn-RS" sz="2000" dirty="0" smtClean="0"/>
              <a:t>Na slici je prikazan sadržaj diska (C:) iz prozora </a:t>
            </a:r>
            <a:r>
              <a:rPr lang="sr-Latn-RS" sz="2000" b="1" dirty="0" smtClean="0"/>
              <a:t>My Computer. </a:t>
            </a:r>
            <a:r>
              <a:rPr lang="sr-Latn-RS" sz="2000" dirty="0" smtClean="0"/>
              <a:t>Prozor My Computer sadrži nazivnu traku sa tri dugmeta kojima:zatvaramo prozor (Close button), dugme kojim povećavamo prozor na ceo raspoloživ prostor (maximize button) i dugme za kada prozor svodimo na dugme u linijii poslova (Minimize button).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09600"/>
          </a:xfrm>
        </p:spPr>
        <p:txBody>
          <a:bodyPr>
            <a:noAutofit/>
          </a:bodyPr>
          <a:lstStyle/>
          <a:p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Pretraživanje  sadržaja  računara  preko  programa  My Computer 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524000"/>
            <a:ext cx="3600712" cy="3493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810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Linija menija </a:t>
            </a:r>
            <a:r>
              <a:rPr lang="sr-Latn-RS" b="1" dirty="0"/>
              <a:t>-</a:t>
            </a:r>
            <a:r>
              <a:rPr lang="sr-Latn-RS" dirty="0"/>
              <a:t>sardrži naredbe ili opcije.</a:t>
            </a:r>
          </a:p>
          <a:p>
            <a:r>
              <a:rPr lang="sr-Latn-RS" b="1" dirty="0">
                <a:solidFill>
                  <a:schemeClr val="bg1"/>
                </a:solidFill>
              </a:rPr>
              <a:t>Linija alata </a:t>
            </a:r>
            <a:r>
              <a:rPr lang="sr-Latn-RS" dirty="0"/>
              <a:t>-sadrži dugmad za kretaje po nivoima i prikaz stabla</a:t>
            </a:r>
            <a:r>
              <a:rPr lang="sr-Latn-RS" b="1" dirty="0">
                <a:solidFill>
                  <a:schemeClr val="bg1"/>
                </a:solidFill>
              </a:rPr>
              <a:t> (Back, Forward, Folders), </a:t>
            </a:r>
            <a:r>
              <a:rPr lang="sr-Latn-RS" dirty="0"/>
              <a:t>dugme za automatsko pretraživanje podataka </a:t>
            </a:r>
            <a:r>
              <a:rPr lang="sr-Latn-RS" b="1" dirty="0">
                <a:solidFill>
                  <a:schemeClr val="bg1"/>
                </a:solidFill>
              </a:rPr>
              <a:t>(Serch), </a:t>
            </a:r>
            <a:r>
              <a:rPr lang="sr-Latn-RS" dirty="0"/>
              <a:t>dugme za prikaz </a:t>
            </a:r>
            <a:r>
              <a:rPr lang="sr-Latn-RS" b="1" dirty="0">
                <a:solidFill>
                  <a:schemeClr val="bg1"/>
                </a:solidFill>
              </a:rPr>
              <a:t>(View). </a:t>
            </a:r>
          </a:p>
          <a:p>
            <a:r>
              <a:rPr lang="sr-Latn-RS" b="1" dirty="0">
                <a:solidFill>
                  <a:schemeClr val="bg1"/>
                </a:solidFill>
              </a:rPr>
              <a:t>Arrange Icons by </a:t>
            </a:r>
            <a:r>
              <a:rPr lang="sr-Latn-RS" dirty="0"/>
              <a:t>-odredjuje se raspored prikazivanja (po vrsti,veličini).</a:t>
            </a:r>
            <a:endParaRPr lang="sr-Latn-RS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5953257" y="5715000"/>
            <a:ext cx="1904999" cy="58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Pusti video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006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66317"/>
            <a:ext cx="4876800" cy="5334000"/>
          </a:xfrm>
        </p:spPr>
        <p:txBody>
          <a:bodyPr>
            <a:normAutofit/>
          </a:bodyPr>
          <a:lstStyle/>
          <a:p>
            <a:r>
              <a:rPr lang="sr-Latn-RS" sz="2000" dirty="0" smtClean="0"/>
              <a:t>Na slici je prikazan sadržaj diska (C:) iz prozora </a:t>
            </a:r>
            <a:r>
              <a:rPr lang="sr-Latn-RS" sz="2000" b="1" dirty="0" smtClean="0"/>
              <a:t>My Computer. </a:t>
            </a:r>
            <a:r>
              <a:rPr lang="sr-Latn-RS" sz="2000" dirty="0" smtClean="0"/>
              <a:t>Prozor My Computer sadrži nazivnu traku sa tri dugmeta kojima:zatvaramo prozor (Close button), dugme kojim povećavamo prozor na ceo raspoloživ prostor (maximize button) i dugme za kada prozor svodimo na dugme u linijii poslova (Minimize button).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09600"/>
          </a:xfrm>
        </p:spPr>
        <p:txBody>
          <a:bodyPr>
            <a:noAutofit/>
          </a:bodyPr>
          <a:lstStyle/>
          <a:p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Pretraživanje  sadržaja  računara  preko  programa  My Computer 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Linija menija </a:t>
            </a:r>
            <a:r>
              <a:rPr lang="sr-Latn-RS" b="1" dirty="0"/>
              <a:t>-</a:t>
            </a:r>
            <a:r>
              <a:rPr lang="sr-Latn-RS" dirty="0"/>
              <a:t>sardrži naredbe ili opcije.</a:t>
            </a:r>
          </a:p>
          <a:p>
            <a:r>
              <a:rPr lang="sr-Latn-RS" b="1" dirty="0">
                <a:solidFill>
                  <a:schemeClr val="bg1"/>
                </a:solidFill>
              </a:rPr>
              <a:t>Linija alata </a:t>
            </a:r>
            <a:r>
              <a:rPr lang="sr-Latn-RS" dirty="0"/>
              <a:t>-sadrži dugmad za kretaje po nivoima i prikaz stabla</a:t>
            </a:r>
            <a:r>
              <a:rPr lang="sr-Latn-RS" b="1" dirty="0">
                <a:solidFill>
                  <a:schemeClr val="bg1"/>
                </a:solidFill>
              </a:rPr>
              <a:t> (Back, Forward, Folders), </a:t>
            </a:r>
            <a:r>
              <a:rPr lang="sr-Latn-RS" dirty="0"/>
              <a:t>dugme za automatsko pretraživanje podataka </a:t>
            </a:r>
            <a:r>
              <a:rPr lang="sr-Latn-RS" b="1" dirty="0">
                <a:solidFill>
                  <a:schemeClr val="bg1"/>
                </a:solidFill>
              </a:rPr>
              <a:t>(Serch), </a:t>
            </a:r>
            <a:r>
              <a:rPr lang="sr-Latn-RS" dirty="0"/>
              <a:t>dugme za prikaz </a:t>
            </a:r>
            <a:r>
              <a:rPr lang="sr-Latn-RS" b="1" dirty="0">
                <a:solidFill>
                  <a:schemeClr val="bg1"/>
                </a:solidFill>
              </a:rPr>
              <a:t>(View). </a:t>
            </a:r>
          </a:p>
          <a:p>
            <a:r>
              <a:rPr lang="sr-Latn-RS" b="1" dirty="0">
                <a:solidFill>
                  <a:schemeClr val="bg1"/>
                </a:solidFill>
              </a:rPr>
              <a:t>Arrange Icons by </a:t>
            </a:r>
            <a:r>
              <a:rPr lang="sr-Latn-RS" dirty="0"/>
              <a:t>-odredjuje se raspored prikazivanja (po vrsti,veličini).</a:t>
            </a:r>
            <a:endParaRPr lang="sr-Latn-RS" b="1" dirty="0">
              <a:solidFill>
                <a:schemeClr val="bg1"/>
              </a:solidFill>
            </a:endParaRPr>
          </a:p>
        </p:txBody>
      </p:sp>
      <p:pic>
        <p:nvPicPr>
          <p:cNvPr id="6" name="progra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2209800"/>
            <a:ext cx="3634143" cy="27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828799"/>
            <a:ext cx="8229601" cy="4471517"/>
          </a:xfrm>
        </p:spPr>
        <p:txBody>
          <a:bodyPr>
            <a:normAutofit/>
          </a:bodyPr>
          <a:lstStyle/>
          <a:p>
            <a:r>
              <a:rPr lang="sr-Latn-RS" sz="2000" dirty="0"/>
              <a:t>Uz levu ivicu prozora nalazi se prozor zadataka koji se sastoji iz tri dela: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b="1" dirty="0">
                <a:solidFill>
                  <a:schemeClr val="bg1"/>
                </a:solidFill>
              </a:rPr>
              <a:t>Files and Folders Tasks </a:t>
            </a:r>
            <a:r>
              <a:rPr lang="sr-Latn-RS" sz="2000" dirty="0"/>
              <a:t>(zadaci datoteka i fascikli),</a:t>
            </a:r>
            <a:endParaRPr lang="sr-Latn-R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b="1" dirty="0">
                <a:solidFill>
                  <a:schemeClr val="bg1"/>
                </a:solidFill>
              </a:rPr>
              <a:t>Other Places </a:t>
            </a:r>
            <a:r>
              <a:rPr lang="sr-Latn-RS" sz="2000" dirty="0"/>
              <a:t>(ostala mesta) i</a:t>
            </a:r>
            <a:endParaRPr lang="sr-Latn-R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b="1" dirty="0">
                <a:solidFill>
                  <a:schemeClr val="bg1"/>
                </a:solidFill>
              </a:rPr>
              <a:t>Details </a:t>
            </a:r>
            <a:r>
              <a:rPr lang="sr-Latn-RS" sz="1800" dirty="0"/>
              <a:t>(detalji).</a:t>
            </a:r>
            <a:endParaRPr lang="sr-Latn-RS" sz="2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09600"/>
          </a:xfrm>
        </p:spPr>
        <p:txBody>
          <a:bodyPr>
            <a:noAutofit/>
          </a:bodyPr>
          <a:lstStyle/>
          <a:p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Pretraživanje  sadržaja  računara  preko  programa  My Computer 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23" y="2895600"/>
            <a:ext cx="3519177" cy="34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  <a:p>
            <a:r>
              <a:rPr lang="sr-Latn-RS" dirty="0"/>
              <a:t>Pretraživanje sadržaja računara</a:t>
            </a:r>
          </a:p>
          <a:p>
            <a:r>
              <a:rPr lang="sr-Latn-RS" b="1" dirty="0">
                <a:solidFill>
                  <a:srgbClr val="C00000"/>
                </a:solidFill>
              </a:rPr>
              <a:t>Rad sa datotekama i fasciklama</a:t>
            </a:r>
          </a:p>
          <a:p>
            <a:r>
              <a:rPr lang="sr-Latn-RS" dirty="0"/>
              <a:t>Windows explorer</a:t>
            </a:r>
          </a:p>
          <a:p>
            <a:r>
              <a:rPr lang="sr-Latn-RS" dirty="0"/>
              <a:t>Automatsko pretraživanje sadržaja računara</a:t>
            </a:r>
          </a:p>
          <a:p>
            <a:r>
              <a:rPr lang="sr-Latn-RS" dirty="0"/>
              <a:t>Instalacija i uklanjanje programa</a:t>
            </a:r>
          </a:p>
          <a:p>
            <a:r>
              <a:rPr lang="sr-Latn-RS" dirty="0"/>
              <a:t>Formatiranje prenosivih medija</a:t>
            </a:r>
          </a:p>
          <a:p>
            <a:r>
              <a:rPr lang="sr-Latn-RS" dirty="0"/>
              <a:t>Sistem pružanja pomoći korisniku</a:t>
            </a:r>
          </a:p>
          <a:p>
            <a:r>
              <a:rPr lang="sr-Latn-RS" dirty="0"/>
              <a:t>Kompresija podataka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011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Kreiranje fascikle</a:t>
            </a:r>
          </a:p>
          <a:p>
            <a:r>
              <a:rPr lang="sr-Latn-RS" dirty="0" smtClean="0"/>
              <a:t>Selektovanje datoteka i fascikli</a:t>
            </a:r>
          </a:p>
          <a:p>
            <a:r>
              <a:rPr lang="sr-Latn-RS" dirty="0" smtClean="0"/>
              <a:t>Brisanje datoteka i fascikli</a:t>
            </a:r>
          </a:p>
          <a:p>
            <a:r>
              <a:rPr lang="sr-Latn-RS" dirty="0" smtClean="0"/>
              <a:t>Premeštanje i kopiranje datoteka i fascikli</a:t>
            </a:r>
          </a:p>
          <a:p>
            <a:r>
              <a:rPr lang="sr-Latn-RS" dirty="0" smtClean="0"/>
              <a:t>Promena imena </a:t>
            </a:r>
          </a:p>
          <a:p>
            <a:r>
              <a:rPr lang="sr-Latn-RS" dirty="0" smtClean="0"/>
              <a:t>Kreiranje prečice</a:t>
            </a: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04800"/>
            <a:ext cx="8229600" cy="990600"/>
          </a:xfrm>
        </p:spPr>
        <p:txBody>
          <a:bodyPr/>
          <a:lstStyle/>
          <a:p>
            <a:r>
              <a:rPr lang="sr-Latn-RS" dirty="0" smtClean="0"/>
              <a:t>Rad sa datotekama i fasciklama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130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19600"/>
          </a:xfrm>
        </p:spPr>
        <p:txBody>
          <a:bodyPr/>
          <a:lstStyle/>
          <a:p>
            <a:r>
              <a:rPr lang="sr-Latn-RS" dirty="0" smtClean="0"/>
              <a:t>Nova fascikla </a:t>
            </a:r>
            <a:r>
              <a:rPr lang="sr-Latn-RS" b="1" dirty="0" smtClean="0">
                <a:solidFill>
                  <a:schemeClr val="bg1"/>
                </a:solidFill>
              </a:rPr>
              <a:t>(Folder) </a:t>
            </a:r>
            <a:r>
              <a:rPr lang="sr-Latn-RS" dirty="0" smtClean="0"/>
              <a:t>kreira se iz menija File naredbom </a:t>
            </a:r>
            <a:r>
              <a:rPr lang="sr-Latn-RS" sz="2800" b="1" dirty="0" smtClean="0">
                <a:solidFill>
                  <a:schemeClr val="bg1"/>
                </a:solidFill>
              </a:rPr>
              <a:t>New--</a:t>
            </a:r>
            <a:r>
              <a:rPr lang="sr-Latn-RS" sz="2800" b="1" dirty="0" smtClean="0">
                <a:solidFill>
                  <a:schemeClr val="bg1"/>
                </a:solidFill>
                <a:sym typeface="Symbol"/>
              </a:rPr>
              <a:t>Folder </a:t>
            </a:r>
            <a:r>
              <a:rPr lang="sr-Latn-RS" sz="2800" dirty="0" smtClean="0">
                <a:sym typeface="Symbol"/>
              </a:rPr>
              <a:t>ili iz menija postavljenog uz levu ivicu prozora </a:t>
            </a:r>
            <a:r>
              <a:rPr lang="sr-Latn-RS" sz="2800" b="1" dirty="0" smtClean="0">
                <a:solidFill>
                  <a:schemeClr val="bg1"/>
                </a:solidFill>
                <a:sym typeface="Symbol"/>
              </a:rPr>
              <a:t>Make a new Folder.</a:t>
            </a:r>
            <a:r>
              <a:rPr lang="sr-Latn-RS" sz="2800" dirty="0" smtClean="0">
                <a:sym typeface="Symbol"/>
              </a:rPr>
              <a:t>Posle pokretanja naredbe potrebno je uneti ime fascikle.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38200"/>
          </a:xfrm>
        </p:spPr>
        <p:txBody>
          <a:bodyPr/>
          <a:lstStyle/>
          <a:p>
            <a:pPr algn="ctr"/>
            <a:r>
              <a:rPr lang="sr-Latn-RS" dirty="0" smtClean="0"/>
              <a:t>Kreiranje  fascikle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9578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dirty="0" smtClean="0"/>
              <a:t>Selektovanje više datoteka ili foldera koji se nalaze u nizu vrši se mišem ili označavanjem prve datoteke ili foldera zatim drzanjem tastera </a:t>
            </a:r>
            <a:r>
              <a:rPr lang="sr-Latn-RS" sz="2400" b="1" dirty="0" smtClean="0">
                <a:solidFill>
                  <a:schemeClr val="bg1"/>
                </a:solidFill>
              </a:rPr>
              <a:t>Shift </a:t>
            </a:r>
            <a:r>
              <a:rPr lang="sr-Latn-RS" sz="2400" dirty="0" smtClean="0"/>
              <a:t>i klikom na željene ikone u nizu.</a:t>
            </a:r>
          </a:p>
          <a:p>
            <a:r>
              <a:rPr lang="sr-Latn-RS" sz="2400" dirty="0" smtClean="0"/>
              <a:t>Za označavanje više datoteka koje nisu u nizu procedura je sledeća:označiti prvu, držati pritisnuti taster </a:t>
            </a:r>
            <a:r>
              <a:rPr lang="sr-Latn-RS" sz="2400" b="1" dirty="0" smtClean="0">
                <a:solidFill>
                  <a:schemeClr val="bg1"/>
                </a:solidFill>
              </a:rPr>
              <a:t>Ctrl </a:t>
            </a:r>
            <a:r>
              <a:rPr lang="sr-Latn-RS" sz="2400" dirty="0" smtClean="0"/>
              <a:t>i klikom na svaku sledecu datoteku koju zelim označiti</a:t>
            </a:r>
            <a:r>
              <a:rPr lang="sr-Latn-RS" dirty="0" smtClean="0"/>
              <a:t>.</a:t>
            </a:r>
          </a:p>
          <a:p>
            <a:r>
              <a:rPr lang="sr-Latn-RS" dirty="0" smtClean="0"/>
              <a:t>                                          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pPr algn="ctr"/>
            <a:r>
              <a:rPr lang="sr-Latn-RS" dirty="0" smtClean="0"/>
              <a:t>Selektovanje datoteka i fascikli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800599"/>
            <a:ext cx="358140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00599"/>
            <a:ext cx="358823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r-Latn-RS" b="1" dirty="0" smtClean="0">
                <a:solidFill>
                  <a:srgbClr val="FF0000"/>
                </a:solidFill>
              </a:rPr>
              <a:t>Osnovni pojmovi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Pretraživanje sadržaja računara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Rad sa datotekama i fasciklama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Windows explorer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Automatsko pretraživanje sadržaja računara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Instalacija i uklanjanje programa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Formatiranje prenosivih medija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Sistem pružanja pomoći korisniku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RS" sz="2400" dirty="0" smtClean="0"/>
              <a:t>Kompresija podataka</a:t>
            </a:r>
          </a:p>
          <a:p>
            <a:pPr>
              <a:buFont typeface="Wingdings" panose="05000000000000000000" pitchFamily="2" charset="2"/>
              <a:buChar char="§"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11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sr-Latn-RS" sz="2000" dirty="0" smtClean="0"/>
              <a:t>Brisanje u okviru prozora vrši se izborom datoteke ili foldera i pritiskom na taster </a:t>
            </a:r>
            <a:r>
              <a:rPr lang="sr-Latn-RS" sz="2000" b="1" dirty="0" smtClean="0">
                <a:solidFill>
                  <a:schemeClr val="bg1"/>
                </a:solidFill>
              </a:rPr>
              <a:t>Delete </a:t>
            </a:r>
            <a:r>
              <a:rPr lang="sr-Latn-RS" sz="2000" dirty="0" smtClean="0"/>
              <a:t>na tastaturi ili naredbom </a:t>
            </a:r>
            <a:r>
              <a:rPr lang="sr-Latn-RS" sz="2000" b="1" dirty="0" smtClean="0">
                <a:solidFill>
                  <a:schemeClr val="bg1"/>
                </a:solidFill>
              </a:rPr>
              <a:t>Delite this file </a:t>
            </a:r>
            <a:r>
              <a:rPr lang="sr-Latn-RS" sz="2000" dirty="0" smtClean="0"/>
              <a:t>iz menija u prozoru </a:t>
            </a:r>
            <a:r>
              <a:rPr lang="sr-Latn-RS" sz="2000" b="1" dirty="0" smtClean="0">
                <a:solidFill>
                  <a:schemeClr val="bg1"/>
                </a:solidFill>
              </a:rPr>
              <a:t>My computer.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Recycle Bin           </a:t>
            </a:r>
            <a:r>
              <a:rPr lang="sr-Latn-RS" sz="2000" dirty="0" smtClean="0"/>
              <a:t>-korpa za otpatke.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Undo                       </a:t>
            </a:r>
            <a:r>
              <a:rPr lang="sr-Latn-RS" sz="2000" b="1" dirty="0" smtClean="0"/>
              <a:t>-</a:t>
            </a:r>
            <a:r>
              <a:rPr lang="sr-Latn-RS" sz="2000" dirty="0" smtClean="0"/>
              <a:t>naredba za poništavanje ili tj. vraćanje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Restore this item </a:t>
            </a:r>
            <a:r>
              <a:rPr lang="sr-Latn-RS" sz="2000" dirty="0" smtClean="0"/>
              <a:t>-vrati ovu stavku.</a:t>
            </a:r>
          </a:p>
          <a:p>
            <a:pPr marL="0" indent="0">
              <a:buNone/>
            </a:pPr>
            <a:endParaRPr lang="sr-Latn-RS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Latn-RS" sz="2000" b="1" dirty="0" smtClean="0">
                <a:solidFill>
                  <a:schemeClr val="bg1"/>
                </a:solidFill>
              </a:rPr>
              <a:t>                      </a:t>
            </a:r>
            <a:endParaRPr lang="sr-Latn-RS" sz="20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algn="ctr"/>
            <a:r>
              <a:rPr lang="sr-Latn-RS" dirty="0" smtClean="0"/>
              <a:t>Brisanje datoteka i fascikli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82" y="3779495"/>
            <a:ext cx="3195637" cy="274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 smtClean="0"/>
              <a:t>Za premeštanje i kopiranje datoteka možemo koristiti naredbe:</a:t>
            </a:r>
          </a:p>
          <a:p>
            <a:pPr marL="0" indent="0">
              <a:buNone/>
            </a:pPr>
            <a:r>
              <a:rPr lang="sr-Latn-RS" sz="2000" dirty="0" smtClean="0">
                <a:solidFill>
                  <a:schemeClr val="bg1"/>
                </a:solidFill>
              </a:rPr>
              <a:t>-Cut </a:t>
            </a:r>
            <a:r>
              <a:rPr lang="sr-Latn-RS" sz="2000" dirty="0" smtClean="0"/>
              <a:t>(Izreži),</a:t>
            </a:r>
            <a:endParaRPr lang="sr-Latn-R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Latn-RS" sz="2000" dirty="0" smtClean="0">
                <a:solidFill>
                  <a:schemeClr val="bg1"/>
                </a:solidFill>
              </a:rPr>
              <a:t>-Copy </a:t>
            </a:r>
            <a:r>
              <a:rPr lang="sr-Latn-RS" sz="2000" dirty="0" smtClean="0"/>
              <a:t>(Kopiraj),</a:t>
            </a:r>
            <a:endParaRPr lang="sr-Latn-R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Latn-RS" sz="2000" dirty="0" smtClean="0">
                <a:solidFill>
                  <a:schemeClr val="bg1"/>
                </a:solidFill>
              </a:rPr>
              <a:t>-Paste </a:t>
            </a:r>
            <a:r>
              <a:rPr lang="sr-Latn-RS" sz="2000" dirty="0" smtClean="0"/>
              <a:t>(Zalepi).</a:t>
            </a:r>
          </a:p>
          <a:p>
            <a:pPr marL="0" indent="0">
              <a:buNone/>
            </a:pPr>
            <a:endParaRPr lang="sr-Latn-RS" sz="2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3600" dirty="0" smtClean="0"/>
              <a:t>Premeštanje i kopiranje datoteka i fascikli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39216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Za premštanje datoteke potrebno je datoteku selektovati i izabrati naredbu </a:t>
            </a:r>
            <a:r>
              <a:rPr lang="sr-Latn-RS" sz="2400" b="1" dirty="0" smtClean="0">
                <a:solidFill>
                  <a:schemeClr val="bg1"/>
                </a:solidFill>
              </a:rPr>
              <a:t>Move this File.</a:t>
            </a:r>
            <a:r>
              <a:rPr lang="sr-Latn-RS" sz="2400" dirty="0" smtClean="0"/>
              <a:t>Datoteka se kopira naredbom </a:t>
            </a:r>
            <a:r>
              <a:rPr lang="sr-Latn-RS" sz="2400" b="1" dirty="0" smtClean="0">
                <a:solidFill>
                  <a:schemeClr val="bg1"/>
                </a:solidFill>
              </a:rPr>
              <a:t>Copy this File.</a:t>
            </a:r>
          </a:p>
          <a:p>
            <a:r>
              <a:rPr lang="sr-Latn-RS" sz="2400" dirty="0" smtClean="0"/>
              <a:t> U oba slučaja otvara se prozor </a:t>
            </a:r>
            <a:r>
              <a:rPr lang="sr-Latn-RS" sz="2400" b="1" dirty="0" smtClean="0">
                <a:solidFill>
                  <a:schemeClr val="bg1"/>
                </a:solidFill>
              </a:rPr>
              <a:t>Move Items</a:t>
            </a:r>
            <a:r>
              <a:rPr lang="sr-Latn-RS" sz="2400" dirty="0" smtClean="0"/>
              <a:t> (Premesti stavke) ili </a:t>
            </a:r>
            <a:r>
              <a:rPr lang="sr-Latn-RS" sz="2400" b="1" dirty="0" smtClean="0">
                <a:solidFill>
                  <a:schemeClr val="bg1"/>
                </a:solidFill>
              </a:rPr>
              <a:t>Copy Items</a:t>
            </a:r>
            <a:r>
              <a:rPr lang="sr-Latn-RS" sz="2400" dirty="0" smtClean="0">
                <a:solidFill>
                  <a:schemeClr val="bg1"/>
                </a:solidFill>
              </a:rPr>
              <a:t> </a:t>
            </a:r>
            <a:r>
              <a:rPr lang="sr-Latn-RS" sz="2400" dirty="0" smtClean="0"/>
              <a:t>(kopiraj stavke).U popisu fascikli potrebno je iizabrati fasciklu u koju zelimo premestiti ili kopirati datoteku i kliknuti na naredbu </a:t>
            </a:r>
            <a:r>
              <a:rPr lang="sr-Latn-RS" sz="2400" b="1" dirty="0" smtClean="0">
                <a:solidFill>
                  <a:schemeClr val="bg1"/>
                </a:solidFill>
              </a:rPr>
              <a:t>Copy</a:t>
            </a:r>
            <a:r>
              <a:rPr lang="sr-Latn-RS" sz="2400" dirty="0" smtClean="0"/>
              <a:t> ili </a:t>
            </a:r>
            <a:r>
              <a:rPr lang="sr-Latn-RS" sz="2400" b="1" dirty="0" smtClean="0">
                <a:solidFill>
                  <a:schemeClr val="bg1"/>
                </a:solidFill>
              </a:rPr>
              <a:t>Move</a:t>
            </a:r>
            <a:r>
              <a:rPr lang="sr-Latn-RS" sz="2400" dirty="0" smtClean="0"/>
              <a:t>.</a:t>
            </a:r>
          </a:p>
          <a:p>
            <a:r>
              <a:rPr lang="sr-Latn-RS" sz="2400" dirty="0" smtClean="0"/>
              <a:t>                                                 </a:t>
            </a:r>
            <a:endParaRPr lang="sr-Latn-R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n-NO" sz="3600" dirty="0"/>
              <a:t>Premeštanje i kopiranje datoteka i fascikli</a:t>
            </a:r>
            <a:endParaRPr lang="sr-Latn-R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12" y="4338342"/>
            <a:ext cx="1720588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38342"/>
            <a:ext cx="173647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-</a:t>
            </a:r>
            <a:r>
              <a:rPr lang="sr-Latn-RS" b="1" dirty="0" smtClean="0">
                <a:solidFill>
                  <a:schemeClr val="bg1"/>
                </a:solidFill>
              </a:rPr>
              <a:t>Clipboard</a:t>
            </a:r>
            <a:r>
              <a:rPr lang="sr-Latn-RS" dirty="0" smtClean="0"/>
              <a:t> (oglasna tabla),</a:t>
            </a:r>
          </a:p>
          <a:p>
            <a:pPr marL="0" indent="0">
              <a:buNone/>
            </a:pPr>
            <a:r>
              <a:rPr lang="sr-Latn-RS" dirty="0" smtClean="0"/>
              <a:t>-</a:t>
            </a:r>
            <a:r>
              <a:rPr lang="sr-Latn-RS" b="1" dirty="0" smtClean="0">
                <a:solidFill>
                  <a:schemeClr val="bg1"/>
                </a:solidFill>
              </a:rPr>
              <a:t>Make New Folder</a:t>
            </a:r>
            <a:r>
              <a:rPr lang="sr-Latn-RS" dirty="0" smtClean="0"/>
              <a:t>(kreiranje nove fascikle).</a:t>
            </a:r>
          </a:p>
          <a:p>
            <a:pPr marL="0" indent="0">
              <a:buNone/>
            </a:pPr>
            <a:endParaRPr lang="sr-Latn-RS" dirty="0"/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sr-Latn-RS" dirty="0" smtClean="0"/>
              <a:t> Promena imena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sr-Latn-RS" dirty="0" smtClean="0"/>
              <a:t> Kreiranje prečice</a:t>
            </a:r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       -</a:t>
            </a:r>
            <a:r>
              <a:rPr lang="sr-Latn-RS" b="1" dirty="0" smtClean="0">
                <a:solidFill>
                  <a:schemeClr val="bg1"/>
                </a:solidFill>
              </a:rPr>
              <a:t>Create Shortcut.</a:t>
            </a:r>
          </a:p>
          <a:p>
            <a:pPr marL="0" indent="0">
              <a:buNone/>
            </a:pPr>
            <a:endParaRPr lang="sr-Latn-R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endParaRPr lang="sr-Latn-RS" dirty="0" smtClean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nn-NO" sz="3600" dirty="0"/>
              <a:t>Premeštanje i kopiranje datoteka i fascikli</a:t>
            </a:r>
            <a:endParaRPr lang="sr-Latn-R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87" y="3124200"/>
            <a:ext cx="4022993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  <a:p>
            <a:r>
              <a:rPr lang="sr-Latn-RS" dirty="0"/>
              <a:t>Pretraživanje sadržaja računara</a:t>
            </a:r>
          </a:p>
          <a:p>
            <a:r>
              <a:rPr lang="sr-Latn-RS" dirty="0"/>
              <a:t>Rad sa datotekama i fasciklama</a:t>
            </a:r>
          </a:p>
          <a:p>
            <a:r>
              <a:rPr lang="sr-Latn-RS" b="1" dirty="0">
                <a:solidFill>
                  <a:srgbClr val="FF0000"/>
                </a:solidFill>
              </a:rPr>
              <a:t>Windows explorer</a:t>
            </a:r>
          </a:p>
          <a:p>
            <a:r>
              <a:rPr lang="sr-Latn-RS" dirty="0"/>
              <a:t>Automatsko pretraživanje sadržaja računara</a:t>
            </a:r>
          </a:p>
          <a:p>
            <a:r>
              <a:rPr lang="sr-Latn-RS" dirty="0"/>
              <a:t>Instalacija i uklanjanje programa</a:t>
            </a:r>
          </a:p>
          <a:p>
            <a:r>
              <a:rPr lang="sr-Latn-RS" dirty="0"/>
              <a:t>Formatiranje prenosivih medija</a:t>
            </a:r>
          </a:p>
          <a:p>
            <a:r>
              <a:rPr lang="sr-Latn-RS" dirty="0"/>
              <a:t>Sistem pružanja pomoći korisniku</a:t>
            </a:r>
          </a:p>
          <a:p>
            <a:r>
              <a:rPr lang="sr-Latn-RS" dirty="0"/>
              <a:t>Kompresija podataka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651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Pokretanje </a:t>
            </a:r>
            <a:r>
              <a:rPr lang="sr-Latn-RS" b="1" dirty="0" smtClean="0">
                <a:solidFill>
                  <a:schemeClr val="bg1"/>
                </a:solidFill>
              </a:rPr>
              <a:t>Windows Explorera</a:t>
            </a:r>
          </a:p>
          <a:p>
            <a:pPr marL="0" indent="0">
              <a:buNone/>
            </a:pPr>
            <a:endParaRPr lang="sr-Latn-R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Latn-RS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/>
              <a:t>Windows Explorer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07" y="2057400"/>
            <a:ext cx="5081587" cy="44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 smtClean="0">
                <a:solidFill>
                  <a:srgbClr val="FF0000"/>
                </a:solidFill>
              </a:rPr>
              <a:t>Osnovna podešavanja u Windows-u</a:t>
            </a:r>
          </a:p>
          <a:p>
            <a:r>
              <a:rPr lang="sr-Latn-RS" dirty="0" smtClean="0"/>
              <a:t>Upravljanje štampanjem</a:t>
            </a:r>
          </a:p>
          <a:p>
            <a:r>
              <a:rPr lang="sr-Latn-RS" dirty="0" smtClean="0"/>
              <a:t>Automatsko pretrazivanje sadržaja računara</a:t>
            </a:r>
          </a:p>
          <a:p>
            <a:r>
              <a:rPr lang="sr-Latn-RS" dirty="0" smtClean="0"/>
              <a:t>Instalacija i uklanjanje programa</a:t>
            </a:r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   </a:t>
            </a:r>
            <a:r>
              <a:rPr lang="sr-Latn-RS" sz="2400" dirty="0" smtClean="0"/>
              <a:t>-automatska instalacija programa</a:t>
            </a:r>
            <a:endParaRPr lang="sr-Latn-RS" dirty="0" smtClean="0"/>
          </a:p>
          <a:p>
            <a:pPr marL="0" indent="0">
              <a:buNone/>
            </a:pPr>
            <a:r>
              <a:rPr lang="sr-Latn-RS" sz="2400" dirty="0"/>
              <a:t> </a:t>
            </a:r>
            <a:r>
              <a:rPr lang="sr-Latn-RS" sz="2400" dirty="0" smtClean="0"/>
              <a:t>        -instalacija i uklanjanje programa pomoću Add/Remove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/>
              <a:t>Formatiranje prenosivih medija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/>
              <a:t>Sistem za pružanje pomoći korisniku</a:t>
            </a:r>
          </a:p>
          <a:p>
            <a:pPr marL="0" indent="0">
              <a:buNone/>
            </a:pPr>
            <a:r>
              <a:rPr lang="sr-Latn-RS" sz="2800" dirty="0" smtClean="0"/>
              <a:t>        -</a:t>
            </a:r>
            <a:r>
              <a:rPr lang="sr-Latn-RS" sz="2400" dirty="0" smtClean="0"/>
              <a:t>kompresija podataka </a:t>
            </a:r>
            <a:endParaRPr lang="sr-Latn-RS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Windows Explorer</a:t>
            </a:r>
          </a:p>
        </p:txBody>
      </p:sp>
    </p:spTree>
    <p:extLst>
      <p:ext uri="{BB962C8B-B14F-4D97-AF65-F5344CB8AC3E}">
        <p14:creationId xmlns:p14="http://schemas.microsoft.com/office/powerpoint/2010/main" val="2351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Control Panel</a:t>
            </a:r>
          </a:p>
          <a:p>
            <a:pPr marL="0" indent="0">
              <a:buNone/>
            </a:pPr>
            <a:r>
              <a:rPr lang="sr-Latn-RS" dirty="0" smtClean="0"/>
              <a:t>      -</a:t>
            </a:r>
            <a:r>
              <a:rPr lang="sr-Latn-RS" dirty="0" smtClean="0">
                <a:hlinkClick r:id="rId2" action="ppaction://hlinksldjump"/>
              </a:rPr>
              <a:t>klasičan prikaz Control Panel-a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 -</a:t>
            </a:r>
            <a:r>
              <a:rPr lang="sr-Latn-RS" dirty="0" smtClean="0">
                <a:hlinkClick r:id="rId3" action="ppaction://hlinksldjump"/>
              </a:rPr>
              <a:t>Windows XP prikaz Control Panela-a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-</a:t>
            </a:r>
            <a:r>
              <a:rPr lang="sr-Latn-RS" dirty="0" smtClean="0">
                <a:hlinkClick r:id="rId4" action="ppaction://hlinksldjump"/>
              </a:rPr>
              <a:t>Date and time properties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-</a:t>
            </a:r>
            <a:r>
              <a:rPr lang="sr-Latn-RS" dirty="0" smtClean="0">
                <a:hlinkClick r:id="rId5" action="ppaction://hlinksldjump"/>
              </a:rPr>
              <a:t>Regional and Language Options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r>
              <a:rPr lang="sr-Latn-RS" dirty="0" smtClean="0"/>
              <a:t>                                                                             </a:t>
            </a: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                                              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Osnovna podešavanja u Windows-u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31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71" y="1028700"/>
            <a:ext cx="6403458" cy="4800600"/>
          </a:xfrm>
        </p:spPr>
      </p:pic>
    </p:spTree>
    <p:extLst>
      <p:ext uri="{BB962C8B-B14F-4D97-AF65-F5344CB8AC3E}">
        <p14:creationId xmlns:p14="http://schemas.microsoft.com/office/powerpoint/2010/main" val="7506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68" y="1143000"/>
            <a:ext cx="6093464" cy="4572000"/>
          </a:xfrm>
        </p:spPr>
      </p:pic>
    </p:spTree>
    <p:extLst>
      <p:ext uri="{BB962C8B-B14F-4D97-AF65-F5344CB8AC3E}">
        <p14:creationId xmlns:p14="http://schemas.microsoft.com/office/powerpoint/2010/main" val="4919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08000" tIns="72000"/>
          <a:lstStyle/>
          <a:p>
            <a:pPr marL="0" indent="0">
              <a:buNone/>
            </a:pPr>
            <a:r>
              <a:rPr lang="sr-Latn-RS" sz="2400" dirty="0" smtClean="0"/>
              <a:t>Windows je jedan od najrasprostranjenijih operativnih sistema, čije su glavne karakteristike:</a:t>
            </a:r>
            <a:endParaRPr lang="sr-Latn-RS" sz="2400" dirty="0"/>
          </a:p>
          <a:p>
            <a:pPr marL="514350" indent="-252000">
              <a:buClr>
                <a:schemeClr val="tx1"/>
              </a:buClr>
              <a:buFont typeface="+mj-lt"/>
              <a:buAutoNum type="arabicPeriod"/>
            </a:pPr>
            <a:r>
              <a:rPr lang="sr-Latn-RS" sz="1800" dirty="0" smtClean="0"/>
              <a:t>Jednostavno korisničko okruženje;</a:t>
            </a:r>
          </a:p>
          <a:p>
            <a:pPr marL="514350" indent="-252000">
              <a:buClr>
                <a:schemeClr val="tx1"/>
              </a:buClr>
              <a:buFont typeface="+mj-lt"/>
              <a:buAutoNum type="arabicPeriod"/>
            </a:pPr>
            <a:r>
              <a:rPr lang="sr-Latn-RS" sz="1800" dirty="0" smtClean="0"/>
              <a:t>Istovremeno izvršavanje nekoliko programa;</a:t>
            </a:r>
          </a:p>
          <a:p>
            <a:pPr marL="514350" indent="-252000">
              <a:buClr>
                <a:schemeClr val="tx1"/>
              </a:buClr>
              <a:buFont typeface="+mj-lt"/>
              <a:buAutoNum type="arabicPeriod"/>
            </a:pPr>
            <a:r>
              <a:rPr lang="sr-Latn-RS" sz="1800" dirty="0" smtClean="0"/>
              <a:t>Razmena podaka izmedju programa.</a:t>
            </a:r>
          </a:p>
          <a:p>
            <a:pPr marL="0" indent="0">
              <a:buNone/>
            </a:pPr>
            <a:endParaRPr lang="sr-Latn-RS" sz="1600" dirty="0" smtClean="0"/>
          </a:p>
          <a:p>
            <a:pPr marL="0" indent="0">
              <a:buNone/>
            </a:pPr>
            <a:r>
              <a:rPr lang="sr-Latn-RS" sz="1600" dirty="0" smtClean="0"/>
              <a:t>Operativni sistemi koji se danas koriste su</a:t>
            </a:r>
            <a:r>
              <a:rPr lang="en-GB" sz="1600" dirty="0" smtClean="0"/>
              <a:t>:</a:t>
            </a:r>
            <a:r>
              <a:rPr lang="sr-Latn-RS" sz="1600" dirty="0" smtClean="0"/>
              <a:t> LINUX, UNIX, NOVELL, OS</a:t>
            </a:r>
            <a:r>
              <a:rPr lang="en-GB" sz="1600" dirty="0" smtClean="0"/>
              <a:t>/2</a:t>
            </a:r>
          </a:p>
          <a:p>
            <a:pPr marL="0" indent="0">
              <a:buNone/>
            </a:pPr>
            <a:r>
              <a:rPr lang="en-GB" sz="1600" dirty="0" err="1" smtClean="0"/>
              <a:t>Prve</a:t>
            </a:r>
            <a:r>
              <a:rPr lang="en-GB" sz="1600" dirty="0" smtClean="0"/>
              <a:t> </a:t>
            </a:r>
            <a:r>
              <a:rPr lang="en-GB" sz="1600" dirty="0" err="1" smtClean="0"/>
              <a:t>verzije</a:t>
            </a:r>
            <a:r>
              <a:rPr lang="en-GB" sz="1600" dirty="0" smtClean="0"/>
              <a:t> </a:t>
            </a:r>
            <a:r>
              <a:rPr lang="en-GB" sz="1600" dirty="0" err="1" smtClean="0"/>
              <a:t>Windosa</a:t>
            </a:r>
            <a:r>
              <a:rPr lang="en-GB" sz="1600" dirty="0" smtClean="0"/>
              <a:t> bile </a:t>
            </a:r>
            <a:r>
              <a:rPr lang="en-GB" sz="1600" dirty="0" err="1" smtClean="0"/>
              <a:t>su</a:t>
            </a:r>
            <a:r>
              <a:rPr lang="en-GB" sz="1600" dirty="0" smtClean="0"/>
              <a:t> </a:t>
            </a:r>
            <a:r>
              <a:rPr lang="en-GB" sz="1600" dirty="0" err="1" smtClean="0"/>
              <a:t>nadogradnja</a:t>
            </a:r>
            <a:r>
              <a:rPr lang="en-GB" sz="1600" dirty="0" smtClean="0"/>
              <a:t> </a:t>
            </a:r>
            <a:r>
              <a:rPr lang="en-GB" sz="1600" dirty="0" err="1" smtClean="0"/>
              <a:t>operativnog</a:t>
            </a:r>
            <a:r>
              <a:rPr lang="en-GB" sz="1600" dirty="0" smtClean="0"/>
              <a:t> </a:t>
            </a:r>
            <a:r>
              <a:rPr lang="en-GB" sz="1600" dirty="0" err="1" smtClean="0"/>
              <a:t>sistema</a:t>
            </a:r>
            <a:r>
              <a:rPr lang="en-GB" sz="1600" dirty="0" smtClean="0"/>
              <a:t> DOS (Disk </a:t>
            </a:r>
            <a:r>
              <a:rPr lang="en-GB" sz="1600" dirty="0" err="1" smtClean="0"/>
              <a:t>Operativni</a:t>
            </a:r>
            <a:r>
              <a:rPr lang="en-GB" sz="1600" dirty="0" smtClean="0"/>
              <a:t> </a:t>
            </a:r>
            <a:r>
              <a:rPr lang="en-GB" sz="1600" dirty="0" err="1" smtClean="0"/>
              <a:t>Sistem</a:t>
            </a:r>
            <a:r>
              <a:rPr lang="en-GB" sz="1600" dirty="0" smtClean="0"/>
              <a:t>).</a:t>
            </a:r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Osnovni </a:t>
            </a:r>
            <a:r>
              <a:rPr lang="sr-Latn-RS" dirty="0" smtClean="0"/>
              <a:t>pojmovi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268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76" y="1266825"/>
            <a:ext cx="5032649" cy="4324350"/>
          </a:xfrm>
        </p:spPr>
      </p:pic>
    </p:spTree>
    <p:extLst>
      <p:ext uri="{BB962C8B-B14F-4D97-AF65-F5344CB8AC3E}">
        <p14:creationId xmlns:p14="http://schemas.microsoft.com/office/powerpoint/2010/main" val="26078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876800"/>
          </a:xfrm>
        </p:spPr>
        <p:txBody>
          <a:bodyPr/>
          <a:lstStyle/>
          <a:p>
            <a:r>
              <a:rPr lang="sr-Latn-RS" dirty="0" smtClean="0"/>
              <a:t>Printers and Faxes</a:t>
            </a:r>
          </a:p>
          <a:p>
            <a:endParaRPr lang="sr-Latn-RS" dirty="0"/>
          </a:p>
          <a:p>
            <a:endParaRPr lang="sr-Latn-RS" dirty="0" smtClean="0"/>
          </a:p>
          <a:p>
            <a:endParaRPr lang="sr-Latn-RS" dirty="0"/>
          </a:p>
          <a:p>
            <a:endParaRPr lang="sr-Latn-RS" dirty="0" smtClean="0"/>
          </a:p>
          <a:p>
            <a:endParaRPr lang="sr-Latn-RS" dirty="0"/>
          </a:p>
          <a:p>
            <a:endParaRPr lang="sr-Latn-RS" dirty="0" smtClean="0"/>
          </a:p>
          <a:p>
            <a:r>
              <a:rPr lang="sr-Latn-RS" dirty="0" smtClean="0"/>
              <a:t>Add a printer</a:t>
            </a:r>
          </a:p>
          <a:p>
            <a:r>
              <a:rPr lang="sr-Latn-RS" dirty="0" smtClean="0"/>
              <a:t>Printer Tasks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pPr algn="ctr"/>
            <a:r>
              <a:rPr lang="sr-Latn-RS" dirty="0" smtClean="0"/>
              <a:t>Upravljanje štampanjem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30182"/>
            <a:ext cx="3810000" cy="26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/>
              <a:t>Search</a:t>
            </a:r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-opciju Search mozemo aktivirati iz menija </a:t>
            </a:r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 </a:t>
            </a:r>
            <a:r>
              <a:rPr lang="sr-Latn-RS" b="1" dirty="0" smtClean="0">
                <a:solidFill>
                  <a:schemeClr val="bg1"/>
                </a:solidFill>
              </a:rPr>
              <a:t>Start--</a:t>
            </a:r>
            <a:r>
              <a:rPr lang="sr-Latn-RS" b="1" dirty="0" smtClean="0">
                <a:solidFill>
                  <a:schemeClr val="bg1"/>
                </a:solidFill>
                <a:sym typeface="Symbol"/>
              </a:rPr>
              <a:t>Search--For Files or Folders</a:t>
            </a:r>
          </a:p>
          <a:p>
            <a:pPr marL="0" indent="0">
              <a:buNone/>
            </a:pPr>
            <a:endParaRPr lang="sr-Latn-RS" b="1" dirty="0" smtClean="0">
              <a:solidFill>
                <a:schemeClr val="bg1"/>
              </a:solidFill>
              <a:sym typeface="Symbol"/>
            </a:endParaRPr>
          </a:p>
          <a:p>
            <a:pPr marL="0" indent="0">
              <a:buNone/>
            </a:pPr>
            <a:r>
              <a:rPr lang="sr-Latn-RS" dirty="0" smtClean="0">
                <a:sym typeface="Symbol"/>
              </a:rPr>
              <a:t> - U prozoru Search Results biramo vrstu podataka koju  </a:t>
            </a:r>
          </a:p>
          <a:p>
            <a:pPr marL="0" indent="0">
              <a:buNone/>
            </a:pPr>
            <a:r>
              <a:rPr lang="sr-Latn-RS" dirty="0">
                <a:sym typeface="Symbol"/>
              </a:rPr>
              <a:t> </a:t>
            </a:r>
            <a:r>
              <a:rPr lang="sr-Latn-RS" dirty="0" smtClean="0">
                <a:sym typeface="Symbol"/>
              </a:rPr>
              <a:t>   će program pretraživati,u zavisnosti od toga biramo </a:t>
            </a:r>
          </a:p>
          <a:p>
            <a:pPr marL="0" indent="0">
              <a:buNone/>
            </a:pPr>
            <a:r>
              <a:rPr lang="sr-Latn-RS" dirty="0">
                <a:sym typeface="Symbol"/>
              </a:rPr>
              <a:t> </a:t>
            </a:r>
            <a:r>
              <a:rPr lang="sr-Latn-RS" dirty="0" smtClean="0">
                <a:sym typeface="Symbol"/>
              </a:rPr>
              <a:t>   opciju: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chemeClr val="bg1"/>
                </a:solidFill>
                <a:sym typeface="Symbol"/>
              </a:rPr>
              <a:t> All files and folders,</a:t>
            </a:r>
            <a:r>
              <a:rPr lang="sr-Latn-RS" sz="2400" dirty="0" smtClean="0">
                <a:sym typeface="Symbol"/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sr-Latn-RS" sz="2400" b="1" dirty="0" smtClean="0">
                <a:solidFill>
                  <a:schemeClr val="bg1"/>
                </a:solidFill>
                <a:sym typeface="Symbol"/>
              </a:rPr>
              <a:t>All or part of the name,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sr-Latn-RS" sz="2400" b="1" dirty="0" smtClean="0">
                <a:solidFill>
                  <a:schemeClr val="bg1"/>
                </a:solidFill>
                <a:sym typeface="Symbol"/>
              </a:rPr>
              <a:t>Look in.               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sr-Latn-RS" sz="3200" dirty="0"/>
              <a:t>Automatsko pretraživanje sadržaja </a:t>
            </a:r>
            <a:r>
              <a:rPr lang="sr-Latn-RS" sz="3200" dirty="0" smtClean="0"/>
              <a:t>računara</a:t>
            </a:r>
            <a:endParaRPr lang="sr-Latn-RS" sz="3200" dirty="0"/>
          </a:p>
        </p:txBody>
      </p:sp>
    </p:spTree>
    <p:extLst>
      <p:ext uri="{BB962C8B-B14F-4D97-AF65-F5344CB8AC3E}">
        <p14:creationId xmlns:p14="http://schemas.microsoft.com/office/powerpoint/2010/main" val="1007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hlinkClick r:id="rId2" action="ppaction://hlinksldjump"/>
              </a:rPr>
              <a:t>Automatska istalaciija programa</a:t>
            </a:r>
            <a:endParaRPr lang="sr-Latn-R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hlinkClick r:id="rId3" action="ppaction://hlinksldjump"/>
              </a:rPr>
              <a:t>Instalacija i uklanjanje programa pomoću Add/Remove progra</a:t>
            </a:r>
            <a:r>
              <a:rPr lang="sr-Latn-RS" sz="2800" dirty="0" smtClean="0"/>
              <a:t>ms</a:t>
            </a:r>
            <a:endParaRPr lang="sr-Latn-R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pPr algn="ctr"/>
            <a:r>
              <a:rPr lang="sr-Latn-RS" dirty="0" smtClean="0"/>
              <a:t>Instalacija i uklanjanje programa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33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 smtClean="0">
                <a:solidFill>
                  <a:schemeClr val="bg1"/>
                </a:solidFill>
              </a:rPr>
              <a:t>Postupak instalacije programa:</a:t>
            </a:r>
          </a:p>
          <a:p>
            <a:pPr marL="0" indent="0">
              <a:buNone/>
            </a:pPr>
            <a:r>
              <a:rPr lang="sr-Latn-RS" sz="2000" dirty="0" smtClean="0"/>
              <a:t>1.  Zatvaranje svih otvorenih dokumenata i prozora aktivnih programa.</a:t>
            </a:r>
          </a:p>
          <a:p>
            <a:pPr marL="0" indent="0">
              <a:buNone/>
            </a:pPr>
            <a:r>
              <a:rPr lang="sr-Latn-RS" sz="2000" dirty="0" smtClean="0"/>
              <a:t>2. Ubacivanje  instalacionog medija (najčešće kompakt-diska).</a:t>
            </a:r>
          </a:p>
          <a:p>
            <a:pPr marL="0" indent="0">
              <a:buNone/>
            </a:pPr>
            <a:r>
              <a:rPr lang="sr-Latn-RS" sz="2000" dirty="0" smtClean="0"/>
              <a:t>3. Kada se pokrene program za instalaciju kliknemo na dugme Install.</a:t>
            </a:r>
          </a:p>
          <a:p>
            <a:pPr marL="0" indent="0">
              <a:buNone/>
            </a:pPr>
            <a:r>
              <a:rPr lang="sr-Latn-RS" sz="2000" dirty="0" smtClean="0"/>
              <a:t>4. Izbacivanje instalacionog medija.</a:t>
            </a:r>
            <a:endParaRPr lang="sr-Latn-R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Automatska instalacija programa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95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b="1" dirty="0">
                <a:solidFill>
                  <a:schemeClr val="bg1"/>
                </a:solidFill>
              </a:rPr>
              <a:t>Procedura instalacije pomocu modula </a:t>
            </a:r>
            <a:r>
              <a:rPr lang="sr-Latn-RS" b="1" dirty="0" smtClean="0">
                <a:solidFill>
                  <a:schemeClr val="bg1"/>
                </a:solidFill>
              </a:rPr>
              <a:t>Add/Remove       </a:t>
            </a:r>
            <a:r>
              <a:rPr lang="sr-Latn-RS" b="1" dirty="0" smtClean="0">
                <a:hlinkClick r:id="rId2" action="ppaction://hlinksldjump"/>
              </a:rPr>
              <a:t>1. </a:t>
            </a:r>
            <a:r>
              <a:rPr lang="sr-Latn-RS" dirty="0" smtClean="0">
                <a:hlinkClick r:id="rId2" action="ppaction://hlinksldjump"/>
              </a:rPr>
              <a:t>Programs:Pokretanje </a:t>
            </a:r>
            <a:r>
              <a:rPr lang="sr-Latn-RS" dirty="0">
                <a:hlinkClick r:id="rId2" action="ppaction://hlinksldjump"/>
              </a:rPr>
              <a:t>prozora Add/Remove Programs.</a:t>
            </a: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2. Izbor </a:t>
            </a:r>
            <a:r>
              <a:rPr lang="sr-Latn-RS" dirty="0"/>
              <a:t>naredbe Add New programs.</a:t>
            </a:r>
          </a:p>
          <a:p>
            <a:pPr marL="0" indent="0">
              <a:buNone/>
            </a:pPr>
            <a:r>
              <a:rPr lang="sr-Latn-RS" dirty="0" smtClean="0"/>
              <a:t>3. Klik </a:t>
            </a:r>
            <a:r>
              <a:rPr lang="sr-Latn-RS" dirty="0"/>
              <a:t>na dugme Next.</a:t>
            </a:r>
          </a:p>
          <a:p>
            <a:pPr marL="0" indent="0">
              <a:buNone/>
            </a:pPr>
            <a:r>
              <a:rPr lang="sr-Latn-RS" dirty="0" smtClean="0"/>
              <a:t>4. Ubacivanje </a:t>
            </a:r>
            <a:r>
              <a:rPr lang="sr-Latn-RS" dirty="0"/>
              <a:t>u računar kompakt-diska ili diskete.</a:t>
            </a:r>
          </a:p>
          <a:p>
            <a:pPr marL="0" indent="0">
              <a:buNone/>
            </a:pPr>
            <a:r>
              <a:rPr lang="sr-Latn-RS" dirty="0" smtClean="0"/>
              <a:t>5. Klik </a:t>
            </a:r>
            <a:r>
              <a:rPr lang="sr-Latn-RS" dirty="0"/>
              <a:t>na dugme Next.</a:t>
            </a:r>
          </a:p>
          <a:p>
            <a:pPr marL="0" indent="0">
              <a:buNone/>
            </a:pPr>
            <a:r>
              <a:rPr lang="sr-Latn-RS" dirty="0" smtClean="0"/>
              <a:t>6.Pretraživanje </a:t>
            </a:r>
            <a:r>
              <a:rPr lang="sr-Latn-RS" dirty="0"/>
              <a:t>kompakt-diska u potrazi za programom sa jednim od standardnih imena za instalaciju.</a:t>
            </a:r>
          </a:p>
          <a:p>
            <a:pPr marL="0" indent="0">
              <a:buNone/>
            </a:pPr>
            <a:r>
              <a:rPr lang="sr-Latn-RS" dirty="0" smtClean="0"/>
              <a:t>7. Aktiviranje </a:t>
            </a:r>
            <a:r>
              <a:rPr lang="sr-Latn-RS" dirty="0"/>
              <a:t>programa za instaliranje,pritiskom na dugme Finish.</a:t>
            </a: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533400"/>
          </a:xfrm>
        </p:spPr>
        <p:txBody>
          <a:bodyPr>
            <a:normAutofit/>
          </a:bodyPr>
          <a:lstStyle/>
          <a:p>
            <a:pPr algn="ctr"/>
            <a:r>
              <a:rPr lang="sr-Latn-RS" sz="2400" dirty="0" smtClean="0"/>
              <a:t>Instalacija i uklanjanje programa pomoću Add/Remove programs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0722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799"/>
            <a:ext cx="3124200" cy="47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Procedura uklanjanja programa:</a:t>
            </a:r>
          </a:p>
          <a:p>
            <a:pPr marL="0" indent="0">
              <a:buNone/>
            </a:pPr>
            <a:r>
              <a:rPr lang="sr-Latn-RS" sz="2400" dirty="0" smtClean="0"/>
              <a:t>1. Pokretanje programa Add/Remove programs.</a:t>
            </a:r>
          </a:p>
          <a:p>
            <a:pPr marL="0" indent="0">
              <a:buNone/>
            </a:pPr>
            <a:r>
              <a:rPr lang="sr-Latn-RS" sz="2400" dirty="0" smtClean="0"/>
              <a:t>2. Izbor programa sa liste instaliranih koji želimo da uklonimo ili izmenimo.</a:t>
            </a:r>
          </a:p>
          <a:p>
            <a:pPr marL="0" indent="0">
              <a:buNone/>
            </a:pPr>
            <a:r>
              <a:rPr lang="sr-Latn-RS" sz="2400" dirty="0" smtClean="0"/>
              <a:t>3. Klik na dugme Change/Remove.</a:t>
            </a:r>
          </a:p>
          <a:p>
            <a:pPr marL="0" indent="0">
              <a:buNone/>
            </a:pPr>
            <a:r>
              <a:rPr lang="sr-Latn-RS" sz="2400" dirty="0" smtClean="0"/>
              <a:t>4. Praćenje datih upustava.</a:t>
            </a:r>
          </a:p>
        </p:txBody>
      </p:sp>
    </p:spTree>
    <p:extLst>
      <p:ext uri="{BB962C8B-B14F-4D97-AF65-F5344CB8AC3E}">
        <p14:creationId xmlns:p14="http://schemas.microsoft.com/office/powerpoint/2010/main" val="27252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Formatiranje raznih parametra: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sr-Latn-RS" dirty="0" smtClean="0"/>
              <a:t>kapacitet diskete(Capacity)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 smtClean="0"/>
              <a:t> sistem datoteke(File system)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sr-Latn-RS" dirty="0" smtClean="0"/>
              <a:t>brzo formiranje(Quick format)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sr-Latn-RS" dirty="0" smtClean="0"/>
              <a:t>naziv diskete(Volume label).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algn="ctr"/>
            <a:r>
              <a:rPr lang="sr-Latn-RS" dirty="0" smtClean="0"/>
              <a:t>Formatiranje prenosivih medija</a:t>
            </a:r>
            <a:endParaRPr 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4437572" cy="24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7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>
                <a:hlinkClick r:id="rId2" action="ppaction://hlinksldjump"/>
              </a:rPr>
              <a:t>Help and support Center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Sistem za pružanje pomoći korisniku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559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000" dirty="0" smtClean="0"/>
              <a:t>Posle faze pokretanja računara ,računar pokreće Windows operativni sistem .</a:t>
            </a:r>
          </a:p>
          <a:p>
            <a:pPr marL="0" indent="0">
              <a:buNone/>
            </a:pPr>
            <a:r>
              <a:rPr lang="sr-Latn-R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Radna povšina(Desktop) </a:t>
            </a:r>
            <a:r>
              <a:rPr lang="sr-Latn-RS" sz="2000" dirty="0" smtClean="0"/>
              <a:t>omogućava korisniku pristup svim programima i datotekama.</a:t>
            </a:r>
          </a:p>
          <a:p>
            <a:pPr marL="0" indent="0">
              <a:buNone/>
            </a:pPr>
            <a:endParaRPr lang="en-GB" sz="2000" b="1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sr-Latn-RS" dirty="0"/>
              <a:t>Osnovni </a:t>
            </a:r>
            <a:r>
              <a:rPr lang="sr-Latn-RS" dirty="0" smtClean="0"/>
              <a:t>pojmovi</a:t>
            </a:r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0" y="3124200"/>
            <a:ext cx="4284000" cy="3258424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7010400" y="5486400"/>
            <a:ext cx="1575758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Pusti video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798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5372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0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 smtClean="0">
                <a:hlinkClick r:id="rId2" action="ppaction://hlinksldjump"/>
              </a:rPr>
              <a:t>Send to--</a:t>
            </a:r>
            <a:r>
              <a:rPr lang="sr-Latn-RS" dirty="0" smtClean="0">
                <a:sym typeface="Symbol"/>
                <a:hlinkClick r:id="rId2" action="ppaction://hlinksldjump"/>
              </a:rPr>
              <a:t>Compressed(zipped) Folder</a:t>
            </a:r>
            <a:endParaRPr lang="sr-Latn-RS" dirty="0" smtClean="0">
              <a:sym typeface="Symbol"/>
            </a:endParaRPr>
          </a:p>
          <a:p>
            <a:pPr marL="0" indent="0">
              <a:buNone/>
            </a:pPr>
            <a:endParaRPr lang="sr-Latn-RS" dirty="0">
              <a:sym typeface="Symbo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dirty="0" smtClean="0">
                <a:sym typeface="Symbol"/>
              </a:rPr>
              <a:t>Windows Vista</a:t>
            </a: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</a:t>
            </a:r>
            <a:r>
              <a:rPr lang="sr-Latn-RS" sz="2400" dirty="0" smtClean="0">
                <a:sym typeface="Symbol"/>
                <a:hlinkClick r:id="rId3" action="ppaction://hlinksldjump"/>
              </a:rPr>
              <a:t>linija poslova(Task bar)</a:t>
            </a:r>
            <a:endParaRPr lang="sr-Latn-RS" sz="2400" dirty="0" smtClean="0">
              <a:sym typeface="Symbol"/>
            </a:endParaRP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</a:t>
            </a:r>
            <a:r>
              <a:rPr lang="sr-Latn-RS" sz="2400" dirty="0" smtClean="0">
                <a:sym typeface="Symbol"/>
                <a:hlinkClick r:id="rId4" action="ppaction://hlinksldjump"/>
              </a:rPr>
              <a:t>Start menu  </a:t>
            </a:r>
            <a:endParaRPr lang="sr-Latn-RS" sz="2400" dirty="0" smtClean="0">
              <a:sym typeface="Symbol"/>
            </a:endParaRP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</a:t>
            </a:r>
            <a:r>
              <a:rPr lang="sr-Latn-RS" sz="2400" dirty="0" smtClean="0">
                <a:sym typeface="Symbol"/>
                <a:hlinkClick r:id="rId5" action="ppaction://hlinksldjump"/>
              </a:rPr>
              <a:t>prikaz podmenija programs</a:t>
            </a:r>
            <a:endParaRPr lang="sr-Latn-RS" sz="2400" dirty="0" smtClean="0">
              <a:sym typeface="Symbol"/>
            </a:endParaRP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-Swich user-promena korisnika</a:t>
            </a: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- Log off-odjava korisnika</a:t>
            </a: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-Restart-ponovno pokretanje računara</a:t>
            </a: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-Sleep-prelazak računara u neaktivan</a:t>
            </a:r>
          </a:p>
          <a:p>
            <a:pPr marL="0" indent="0">
              <a:buNone/>
            </a:pPr>
            <a:r>
              <a:rPr lang="sr-Latn-RS" sz="2400" dirty="0">
                <a:sym typeface="Symbol"/>
              </a:rPr>
              <a:t> </a:t>
            </a:r>
            <a:r>
              <a:rPr lang="sr-Latn-RS" sz="2400" dirty="0" smtClean="0">
                <a:sym typeface="Symbol"/>
              </a:rPr>
              <a:t>   -Shut Down-isključivanje računara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Kompresija podataka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509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29527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1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1905000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7" y="1524000"/>
            <a:ext cx="3106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5" y="1524000"/>
            <a:ext cx="347608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000" dirty="0" smtClean="0"/>
              <a:t>Posle faze pokretanja računara ,računar pokreće Windows operativni sistem .</a:t>
            </a:r>
          </a:p>
          <a:p>
            <a:pPr marL="0" indent="0">
              <a:buNone/>
            </a:pPr>
            <a:r>
              <a:rPr lang="sr-Latn-R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Radna povšina(Desktop) </a:t>
            </a:r>
            <a:r>
              <a:rPr lang="sr-Latn-RS" sz="2000" dirty="0" smtClean="0"/>
              <a:t>omogućava korisniku pristup svim programima i datotekama.</a:t>
            </a:r>
          </a:p>
          <a:p>
            <a:pPr marL="0" indent="0">
              <a:buNone/>
            </a:pPr>
            <a:endParaRPr lang="en-GB" sz="2000" b="1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sr-Latn-RS" dirty="0"/>
              <a:t>Osnovni </a:t>
            </a:r>
            <a:r>
              <a:rPr lang="sr-Latn-RS" dirty="0" smtClean="0"/>
              <a:t>pojmovi</a:t>
            </a:r>
            <a:endParaRPr lang="sr-Latn-RS" dirty="0"/>
          </a:p>
        </p:txBody>
      </p:sp>
      <p:pic>
        <p:nvPicPr>
          <p:cNvPr id="4" name="deskt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3048000"/>
            <a:ext cx="431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4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400" b="1" dirty="0" smtClean="0">
                <a:solidFill>
                  <a:schemeClr val="bg1"/>
                </a:solidFill>
              </a:rPr>
              <a:t>Linija </a:t>
            </a:r>
            <a:r>
              <a:rPr lang="sr-Latn-RS" sz="2400" b="1" dirty="0" smtClean="0">
                <a:solidFill>
                  <a:schemeClr val="bg1"/>
                </a:solidFill>
              </a:rPr>
              <a:t>poslova(Task </a:t>
            </a:r>
            <a:r>
              <a:rPr lang="sr-Latn-RS" sz="2400" b="1" dirty="0" smtClean="0">
                <a:solidFill>
                  <a:schemeClr val="bg1"/>
                </a:solidFill>
              </a:rPr>
              <a:t>bar)</a:t>
            </a:r>
            <a:r>
              <a:rPr lang="sr-Latn-RS" sz="2400" dirty="0" smtClean="0"/>
              <a:t> nalazi se na dnu ekrana.</a:t>
            </a:r>
          </a:p>
          <a:p>
            <a:r>
              <a:rPr lang="sr-Latn-RS" sz="2400" dirty="0" smtClean="0"/>
              <a:t>Na levom kraju linije nalazi se dugme </a:t>
            </a:r>
            <a:r>
              <a:rPr lang="sr-Latn-RS" sz="2400" b="1" dirty="0" smtClean="0">
                <a:solidFill>
                  <a:schemeClr val="bg1"/>
                </a:solidFill>
              </a:rPr>
              <a:t>Start</a:t>
            </a:r>
            <a:r>
              <a:rPr lang="sr-Latn-RS" sz="2400" dirty="0" smtClean="0"/>
              <a:t>, koje pokreće starni meni preko koga aktiviramo programe i naredbe.</a:t>
            </a:r>
            <a:endParaRPr lang="sr-Latn-R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38" y="2911280"/>
            <a:ext cx="23717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 smtClean="0"/>
              <a:t>U </a:t>
            </a:r>
            <a:r>
              <a:rPr lang="sr-Latn-RS" sz="2000" b="1" dirty="0" smtClean="0">
                <a:solidFill>
                  <a:schemeClr val="bg1"/>
                </a:solidFill>
              </a:rPr>
              <a:t>Start </a:t>
            </a:r>
            <a:r>
              <a:rPr lang="sr-Latn-RS" sz="2000" dirty="0" smtClean="0"/>
              <a:t>meniju , se izmedju ostalog , nalazi: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Programs</a:t>
            </a:r>
            <a:r>
              <a:rPr lang="sr-Latn-RS" sz="2000" dirty="0" smtClean="0"/>
              <a:t> sa popisom svih programa instaliranih na racunaru,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Document</a:t>
            </a:r>
            <a:r>
              <a:rPr lang="sr-Latn-RS" sz="2000" dirty="0"/>
              <a:t> </a:t>
            </a:r>
            <a:r>
              <a:rPr lang="sr-Latn-RS" sz="2000" dirty="0" smtClean="0"/>
              <a:t>omogućava pristup fascikli:</a:t>
            </a:r>
            <a:r>
              <a:rPr lang="sr-Latn-RS" sz="2000" i="1" dirty="0" smtClean="0">
                <a:solidFill>
                  <a:schemeClr val="bg1"/>
                </a:solidFill>
              </a:rPr>
              <a:t>My documents,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                                                                          </a:t>
            </a:r>
            <a:r>
              <a:rPr lang="sr-Latn-RS" sz="2000" i="1" dirty="0" smtClean="0">
                <a:solidFill>
                  <a:schemeClr val="bg1"/>
                </a:solidFill>
              </a:rPr>
              <a:t>My pictures,</a:t>
            </a:r>
          </a:p>
          <a:p>
            <a:pPr marL="0" indent="0">
              <a:buNone/>
            </a:pPr>
            <a:r>
              <a:rPr lang="sr-Latn-RS" sz="2000" i="1" dirty="0">
                <a:solidFill>
                  <a:schemeClr val="bg1"/>
                </a:solidFill>
              </a:rPr>
              <a:t> </a:t>
            </a:r>
            <a:r>
              <a:rPr lang="sr-Latn-RS" sz="2000" i="1" dirty="0" smtClean="0">
                <a:solidFill>
                  <a:schemeClr val="bg1"/>
                </a:solidFill>
              </a:rPr>
              <a:t>                                                           i spisak od 15 poslednje koršćenih fajlova.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                                         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4" y="3657600"/>
            <a:ext cx="3148012" cy="2875961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6705600" y="5410200"/>
            <a:ext cx="1752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Pusti video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07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 smtClean="0"/>
              <a:t>U </a:t>
            </a:r>
            <a:r>
              <a:rPr lang="sr-Latn-RS" sz="2000" b="1" dirty="0" smtClean="0">
                <a:solidFill>
                  <a:schemeClr val="bg1"/>
                </a:solidFill>
              </a:rPr>
              <a:t>Start </a:t>
            </a:r>
            <a:r>
              <a:rPr lang="sr-Latn-RS" sz="2000" dirty="0" smtClean="0"/>
              <a:t>meniju , se izmedju ostalog , nalazi: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Programs</a:t>
            </a:r>
            <a:r>
              <a:rPr lang="sr-Latn-RS" sz="2000" dirty="0" smtClean="0"/>
              <a:t> sa popisom svih programa instaliranih na racunaru,</a:t>
            </a:r>
          </a:p>
          <a:p>
            <a:r>
              <a:rPr lang="sr-Latn-RS" sz="2000" b="1" dirty="0" smtClean="0">
                <a:solidFill>
                  <a:schemeClr val="bg1"/>
                </a:solidFill>
              </a:rPr>
              <a:t>Document</a:t>
            </a:r>
            <a:r>
              <a:rPr lang="sr-Latn-RS" sz="2000" dirty="0"/>
              <a:t> </a:t>
            </a:r>
            <a:r>
              <a:rPr lang="sr-Latn-RS" sz="2000" dirty="0" smtClean="0"/>
              <a:t>omogućava pristup fascikli:</a:t>
            </a:r>
            <a:r>
              <a:rPr lang="sr-Latn-RS" sz="2000" i="1" dirty="0" smtClean="0">
                <a:solidFill>
                  <a:schemeClr val="bg1"/>
                </a:solidFill>
              </a:rPr>
              <a:t>My documents,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                                                                          </a:t>
            </a:r>
            <a:r>
              <a:rPr lang="sr-Latn-RS" sz="2000" i="1" dirty="0" smtClean="0">
                <a:solidFill>
                  <a:schemeClr val="bg1"/>
                </a:solidFill>
              </a:rPr>
              <a:t>My pictures,</a:t>
            </a:r>
          </a:p>
          <a:p>
            <a:pPr marL="0" indent="0">
              <a:buNone/>
            </a:pPr>
            <a:r>
              <a:rPr lang="sr-Latn-RS" sz="2000" i="1" dirty="0">
                <a:solidFill>
                  <a:schemeClr val="bg1"/>
                </a:solidFill>
              </a:rPr>
              <a:t> </a:t>
            </a:r>
            <a:r>
              <a:rPr lang="sr-Latn-RS" sz="2000" i="1" dirty="0" smtClean="0">
                <a:solidFill>
                  <a:schemeClr val="bg1"/>
                </a:solidFill>
              </a:rPr>
              <a:t>                                                           i spisak od 15 poslednje koršćenih fajlova.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sr-Latn-RS" sz="2000" b="1" i="1" dirty="0" smtClean="0">
                <a:solidFill>
                  <a:schemeClr val="bg1"/>
                </a:solidFill>
              </a:rPr>
              <a:t>                                            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</p:txBody>
      </p:sp>
      <p:pic>
        <p:nvPicPr>
          <p:cNvPr id="5" name="sta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3498132"/>
            <a:ext cx="3871824" cy="29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Linija poslova može se prilagoditi otvaranjem dijalog prozora </a:t>
            </a:r>
            <a:r>
              <a:rPr lang="sr-Latn-RS" sz="2400" b="1" dirty="0" smtClean="0">
                <a:solidFill>
                  <a:schemeClr val="bg1"/>
                </a:solidFill>
              </a:rPr>
              <a:t>Taskbar and Start Menu Properties</a:t>
            </a:r>
            <a:r>
              <a:rPr lang="sr-Latn-RS" sz="2400" dirty="0" smtClean="0"/>
              <a:t>, desnim klikom miša na prazni deo linije.Mogućnosti koje su uključene (aktivne) su štiklirane </a:t>
            </a:r>
            <a:r>
              <a:rPr lang="sr-Latn-RS" sz="2400" b="1" dirty="0" smtClean="0">
                <a:solidFill>
                  <a:schemeClr val="bg1"/>
                </a:solidFill>
                <a:sym typeface="Wingdings 2"/>
              </a:rPr>
              <a:t></a:t>
            </a:r>
            <a:endParaRPr lang="sr-Latn-RS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Latn-R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Osnovni pojmovi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10" y="3276600"/>
            <a:ext cx="2878381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1432</Words>
  <Application>Microsoft Office PowerPoint</Application>
  <PresentationFormat>On-screen Show (4:3)</PresentationFormat>
  <Paragraphs>225</Paragraphs>
  <Slides>45</Slides>
  <Notes>0</Notes>
  <HiddenSlides>3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Custom Design</vt:lpstr>
      <vt:lpstr>Paper</vt:lpstr>
      <vt:lpstr>Operativni sistem računara WINDOWS XP</vt:lpstr>
      <vt:lpstr>PowerPoint Presentation</vt:lpstr>
      <vt:lpstr>Osnovni pojmovi</vt:lpstr>
      <vt:lpstr>Osnovni pojmovi</vt:lpstr>
      <vt:lpstr>Osnovni pojmovi</vt:lpstr>
      <vt:lpstr>Osnovni pojmovi</vt:lpstr>
      <vt:lpstr>Osnovni pojmovi</vt:lpstr>
      <vt:lpstr>Osnovni pojmovi</vt:lpstr>
      <vt:lpstr>Osnovni pojmovi</vt:lpstr>
      <vt:lpstr>PowerPoint Presentation</vt:lpstr>
      <vt:lpstr>Pretraživanje sadržaja računara</vt:lpstr>
      <vt:lpstr>Pretraživanje sadržaja računara preko programa My Computer</vt:lpstr>
      <vt:lpstr>        Pretraživanje  sadržaja  računara  preko  programa  My Computer </vt:lpstr>
      <vt:lpstr>        Pretraživanje  sadržaja  računara  preko  programa  My Computer </vt:lpstr>
      <vt:lpstr>        Pretraživanje  sadržaja  računara  preko  programa  My Computer </vt:lpstr>
      <vt:lpstr>PowerPoint Presentation</vt:lpstr>
      <vt:lpstr>Rad sa datotekama i fasciklama</vt:lpstr>
      <vt:lpstr>Kreiranje  fascikle</vt:lpstr>
      <vt:lpstr>Selektovanje datoteka i fascikli</vt:lpstr>
      <vt:lpstr>Brisanje datoteka i fascikli</vt:lpstr>
      <vt:lpstr>Premeštanje i kopiranje datoteka i fascikli</vt:lpstr>
      <vt:lpstr>Premeštanje i kopiranje datoteka i fascikli</vt:lpstr>
      <vt:lpstr>Premeštanje i kopiranje datoteka i fascikli</vt:lpstr>
      <vt:lpstr>PowerPoint Presentation</vt:lpstr>
      <vt:lpstr>Windows Explorer</vt:lpstr>
      <vt:lpstr>Windows Explorer</vt:lpstr>
      <vt:lpstr>Osnovna podešavanja u Windows-u</vt:lpstr>
      <vt:lpstr>PowerPoint Presentation</vt:lpstr>
      <vt:lpstr>PowerPoint Presentation</vt:lpstr>
      <vt:lpstr>PowerPoint Presentation</vt:lpstr>
      <vt:lpstr>Upravljanje štampanjem</vt:lpstr>
      <vt:lpstr>Automatsko pretraživanje sadržaja računara</vt:lpstr>
      <vt:lpstr>Instalacija i uklanjanje programa</vt:lpstr>
      <vt:lpstr>Automatska instalacija programa</vt:lpstr>
      <vt:lpstr>Instalacija i uklanjanje programa pomoću Add/Remove programs</vt:lpstr>
      <vt:lpstr>PowerPoint Presentation</vt:lpstr>
      <vt:lpstr>PowerPoint Presentation</vt:lpstr>
      <vt:lpstr>Formatiranje prenosivih medija</vt:lpstr>
      <vt:lpstr>Sistem za pružanje pomoći korisniku</vt:lpstr>
      <vt:lpstr>PowerPoint Presentation</vt:lpstr>
      <vt:lpstr>Kompresija podataka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sistem računara WINDOWS XP</dc:title>
  <dc:creator>Ivana Slipčević</dc:creator>
  <cp:lastModifiedBy>Ivana Slipčević</cp:lastModifiedBy>
  <cp:revision>60</cp:revision>
  <dcterms:created xsi:type="dcterms:W3CDTF">2006-08-16T00:00:00Z</dcterms:created>
  <dcterms:modified xsi:type="dcterms:W3CDTF">2016-07-07T12:32:26Z</dcterms:modified>
</cp:coreProperties>
</file>